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wmf" ContentType="image/x-wmf"/>
  <Default Extension="xls" ContentType="application/vnd.ms-exce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66"/>
  </p:notesMasterIdLst>
  <p:handoutMasterIdLst>
    <p:handoutMasterId r:id="rId67"/>
  </p:handoutMasterIdLst>
  <p:sldIdLst>
    <p:sldId id="472" r:id="rId2"/>
    <p:sldId id="473" r:id="rId3"/>
    <p:sldId id="474" r:id="rId4"/>
    <p:sldId id="457" r:id="rId5"/>
    <p:sldId id="431" r:id="rId6"/>
    <p:sldId id="438" r:id="rId7"/>
    <p:sldId id="458" r:id="rId8"/>
    <p:sldId id="435" r:id="rId9"/>
    <p:sldId id="432" r:id="rId10"/>
    <p:sldId id="460" r:id="rId11"/>
    <p:sldId id="436" r:id="rId12"/>
    <p:sldId id="416" r:id="rId13"/>
    <p:sldId id="461" r:id="rId14"/>
    <p:sldId id="462" r:id="rId15"/>
    <p:sldId id="258" r:id="rId16"/>
    <p:sldId id="439" r:id="rId17"/>
    <p:sldId id="443" r:id="rId18"/>
    <p:sldId id="444" r:id="rId19"/>
    <p:sldId id="471" r:id="rId20"/>
    <p:sldId id="440" r:id="rId21"/>
    <p:sldId id="441" r:id="rId22"/>
    <p:sldId id="442" r:id="rId23"/>
    <p:sldId id="260" r:id="rId24"/>
    <p:sldId id="261" r:id="rId25"/>
    <p:sldId id="262" r:id="rId26"/>
    <p:sldId id="263" r:id="rId27"/>
    <p:sldId id="464" r:id="rId28"/>
    <p:sldId id="466" r:id="rId29"/>
    <p:sldId id="467" r:id="rId30"/>
    <p:sldId id="468" r:id="rId31"/>
    <p:sldId id="424" r:id="rId32"/>
    <p:sldId id="265" r:id="rId33"/>
    <p:sldId id="445" r:id="rId34"/>
    <p:sldId id="446" r:id="rId35"/>
    <p:sldId id="463" r:id="rId36"/>
    <p:sldId id="465" r:id="rId37"/>
    <p:sldId id="268" r:id="rId38"/>
    <p:sldId id="447" r:id="rId39"/>
    <p:sldId id="275" r:id="rId40"/>
    <p:sldId id="451" r:id="rId41"/>
    <p:sldId id="278" r:id="rId42"/>
    <p:sldId id="280" r:id="rId43"/>
    <p:sldId id="469" r:id="rId44"/>
    <p:sldId id="281" r:id="rId45"/>
    <p:sldId id="452" r:id="rId46"/>
    <p:sldId id="453" r:id="rId47"/>
    <p:sldId id="454" r:id="rId48"/>
    <p:sldId id="284" r:id="rId49"/>
    <p:sldId id="285" r:id="rId50"/>
    <p:sldId id="287" r:id="rId51"/>
    <p:sldId id="289" r:id="rId52"/>
    <p:sldId id="292" r:id="rId53"/>
    <p:sldId id="293" r:id="rId54"/>
    <p:sldId id="455" r:id="rId55"/>
    <p:sldId id="426" r:id="rId56"/>
    <p:sldId id="299" r:id="rId57"/>
    <p:sldId id="304" r:id="rId58"/>
    <p:sldId id="303" r:id="rId59"/>
    <p:sldId id="302" r:id="rId60"/>
    <p:sldId id="301" r:id="rId61"/>
    <p:sldId id="305" r:id="rId62"/>
    <p:sldId id="456" r:id="rId63"/>
    <p:sldId id="430" r:id="rId64"/>
    <p:sldId id="470" r:id="rId65"/>
  </p:sldIdLst>
  <p:sldSz cx="9144000" cy="6858000" type="screen4x3"/>
  <p:notesSz cx="6692900" cy="9867900"/>
  <p:defaultTextStyle>
    <a:defPPr>
      <a:defRPr lang="en-US"/>
    </a:defPPr>
    <a:lvl1pPr algn="ctr" rtl="0" eaLnBrk="0" fontAlgn="base" hangingPunct="0">
      <a:spcBef>
        <a:spcPct val="50000"/>
      </a:spcBef>
      <a:spcAft>
        <a:spcPct val="0"/>
      </a:spcAft>
      <a:buClr>
        <a:srgbClr val="0033CC"/>
      </a:buClr>
      <a:buSzPct val="155000"/>
      <a:buFont typeface="Symbol" pitchFamily="18" charset="2"/>
      <a:defRPr sz="1200" b="1" kern="1200">
        <a:solidFill>
          <a:schemeClr val="tx1"/>
        </a:solidFill>
        <a:latin typeface="Arial" charset="0"/>
        <a:ea typeface="+mn-ea"/>
        <a:cs typeface="+mn-cs"/>
      </a:defRPr>
    </a:lvl1pPr>
    <a:lvl2pPr marL="457200" algn="ctr" rtl="0" eaLnBrk="0" fontAlgn="base" hangingPunct="0">
      <a:spcBef>
        <a:spcPct val="50000"/>
      </a:spcBef>
      <a:spcAft>
        <a:spcPct val="0"/>
      </a:spcAft>
      <a:buClr>
        <a:srgbClr val="0033CC"/>
      </a:buClr>
      <a:buSzPct val="155000"/>
      <a:buFont typeface="Symbol" pitchFamily="18" charset="2"/>
      <a:defRPr sz="1200" b="1" kern="1200">
        <a:solidFill>
          <a:schemeClr val="tx1"/>
        </a:solidFill>
        <a:latin typeface="Arial" charset="0"/>
        <a:ea typeface="+mn-ea"/>
        <a:cs typeface="+mn-cs"/>
      </a:defRPr>
    </a:lvl2pPr>
    <a:lvl3pPr marL="914400" algn="ctr" rtl="0" eaLnBrk="0" fontAlgn="base" hangingPunct="0">
      <a:spcBef>
        <a:spcPct val="50000"/>
      </a:spcBef>
      <a:spcAft>
        <a:spcPct val="0"/>
      </a:spcAft>
      <a:buClr>
        <a:srgbClr val="0033CC"/>
      </a:buClr>
      <a:buSzPct val="155000"/>
      <a:buFont typeface="Symbol" pitchFamily="18" charset="2"/>
      <a:defRPr sz="1200" b="1" kern="1200">
        <a:solidFill>
          <a:schemeClr val="tx1"/>
        </a:solidFill>
        <a:latin typeface="Arial" charset="0"/>
        <a:ea typeface="+mn-ea"/>
        <a:cs typeface="+mn-cs"/>
      </a:defRPr>
    </a:lvl3pPr>
    <a:lvl4pPr marL="1371600" algn="ctr" rtl="0" eaLnBrk="0" fontAlgn="base" hangingPunct="0">
      <a:spcBef>
        <a:spcPct val="50000"/>
      </a:spcBef>
      <a:spcAft>
        <a:spcPct val="0"/>
      </a:spcAft>
      <a:buClr>
        <a:srgbClr val="0033CC"/>
      </a:buClr>
      <a:buSzPct val="155000"/>
      <a:buFont typeface="Symbol" pitchFamily="18" charset="2"/>
      <a:defRPr sz="1200" b="1" kern="1200">
        <a:solidFill>
          <a:schemeClr val="tx1"/>
        </a:solidFill>
        <a:latin typeface="Arial" charset="0"/>
        <a:ea typeface="+mn-ea"/>
        <a:cs typeface="+mn-cs"/>
      </a:defRPr>
    </a:lvl4pPr>
    <a:lvl5pPr marL="1828800" algn="ctr" rtl="0" eaLnBrk="0" fontAlgn="base" hangingPunct="0">
      <a:spcBef>
        <a:spcPct val="50000"/>
      </a:spcBef>
      <a:spcAft>
        <a:spcPct val="0"/>
      </a:spcAft>
      <a:buClr>
        <a:srgbClr val="0033CC"/>
      </a:buClr>
      <a:buSzPct val="155000"/>
      <a:buFont typeface="Symbol" pitchFamily="18" charset="2"/>
      <a:defRPr sz="1200" b="1" kern="1200">
        <a:solidFill>
          <a:schemeClr val="tx1"/>
        </a:solidFill>
        <a:latin typeface="Arial" charset="0"/>
        <a:ea typeface="+mn-ea"/>
        <a:cs typeface="+mn-cs"/>
      </a:defRPr>
    </a:lvl5pPr>
    <a:lvl6pPr marL="2286000" algn="l" defTabSz="914400" rtl="0" eaLnBrk="1" latinLnBrk="0" hangingPunct="1">
      <a:defRPr sz="1200" b="1" kern="1200">
        <a:solidFill>
          <a:schemeClr val="tx1"/>
        </a:solidFill>
        <a:latin typeface="Arial" charset="0"/>
        <a:ea typeface="+mn-ea"/>
        <a:cs typeface="+mn-cs"/>
      </a:defRPr>
    </a:lvl6pPr>
    <a:lvl7pPr marL="2743200" algn="l" defTabSz="914400" rtl="0" eaLnBrk="1" latinLnBrk="0" hangingPunct="1">
      <a:defRPr sz="1200" b="1" kern="1200">
        <a:solidFill>
          <a:schemeClr val="tx1"/>
        </a:solidFill>
        <a:latin typeface="Arial" charset="0"/>
        <a:ea typeface="+mn-ea"/>
        <a:cs typeface="+mn-cs"/>
      </a:defRPr>
    </a:lvl7pPr>
    <a:lvl8pPr marL="3200400" algn="l" defTabSz="914400" rtl="0" eaLnBrk="1" latinLnBrk="0" hangingPunct="1">
      <a:defRPr sz="1200" b="1" kern="1200">
        <a:solidFill>
          <a:schemeClr val="tx1"/>
        </a:solidFill>
        <a:latin typeface="Arial" charset="0"/>
        <a:ea typeface="+mn-ea"/>
        <a:cs typeface="+mn-cs"/>
      </a:defRPr>
    </a:lvl8pPr>
    <a:lvl9pPr marL="3657600" algn="l" defTabSz="914400" rtl="0" eaLnBrk="1" latinLnBrk="0" hangingPunct="1">
      <a:defRPr sz="1200"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A50021"/>
    <a:srgbClr val="0066FF"/>
    <a:srgbClr val="CC3300"/>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15620" autoAdjust="0"/>
    <p:restoredTop sz="69943" autoAdjust="0"/>
  </p:normalViewPr>
  <p:slideViewPr>
    <p:cSldViewPr>
      <p:cViewPr>
        <p:scale>
          <a:sx n="50" d="100"/>
          <a:sy n="50" d="100"/>
        </p:scale>
        <p:origin x="-2148"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6" d="100"/>
          <a:sy n="56" d="100"/>
        </p:scale>
        <p:origin x="-1806" y="-84"/>
      </p:cViewPr>
      <p:guideLst>
        <p:guide orient="horz" pos="3108"/>
        <p:guide pos="21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4370" name="Rectangle 2"/>
          <p:cNvSpPr>
            <a:spLocks noGrp="1" noChangeArrowheads="1"/>
          </p:cNvSpPr>
          <p:nvPr>
            <p:ph type="hdr" sz="quarter"/>
          </p:nvPr>
        </p:nvSpPr>
        <p:spPr bwMode="auto">
          <a:xfrm>
            <a:off x="0" y="0"/>
            <a:ext cx="290036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spcBef>
                <a:spcPct val="0"/>
              </a:spcBef>
              <a:buClrTx/>
              <a:buSzTx/>
              <a:buFontTx/>
              <a:buNone/>
              <a:defRPr b="0"/>
            </a:lvl1pPr>
          </a:lstStyle>
          <a:p>
            <a:endParaRPr lang="en-US"/>
          </a:p>
        </p:txBody>
      </p:sp>
      <p:sp>
        <p:nvSpPr>
          <p:cNvPr id="314371" name="Rectangle 3"/>
          <p:cNvSpPr>
            <a:spLocks noGrp="1" noChangeArrowheads="1"/>
          </p:cNvSpPr>
          <p:nvPr>
            <p:ph type="dt" sz="quarter" idx="1"/>
          </p:nvPr>
        </p:nvSpPr>
        <p:spPr bwMode="auto">
          <a:xfrm>
            <a:off x="3790950" y="0"/>
            <a:ext cx="290036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spcBef>
                <a:spcPct val="0"/>
              </a:spcBef>
              <a:buClrTx/>
              <a:buSzTx/>
              <a:buFontTx/>
              <a:buNone/>
              <a:defRPr b="0"/>
            </a:lvl1pPr>
          </a:lstStyle>
          <a:p>
            <a:endParaRPr lang="en-US"/>
          </a:p>
        </p:txBody>
      </p:sp>
      <p:sp>
        <p:nvSpPr>
          <p:cNvPr id="314372" name="Rectangle 4"/>
          <p:cNvSpPr>
            <a:spLocks noGrp="1" noChangeArrowheads="1"/>
          </p:cNvSpPr>
          <p:nvPr>
            <p:ph type="ftr" sz="quarter" idx="2"/>
          </p:nvPr>
        </p:nvSpPr>
        <p:spPr bwMode="auto">
          <a:xfrm>
            <a:off x="0" y="9372600"/>
            <a:ext cx="290036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spcBef>
                <a:spcPct val="0"/>
              </a:spcBef>
              <a:buClrTx/>
              <a:buSzTx/>
              <a:buFontTx/>
              <a:buNone/>
              <a:defRPr b="0"/>
            </a:lvl1pPr>
          </a:lstStyle>
          <a:p>
            <a:endParaRPr lang="en-US"/>
          </a:p>
        </p:txBody>
      </p:sp>
      <p:sp>
        <p:nvSpPr>
          <p:cNvPr id="314373" name="Rectangle 5"/>
          <p:cNvSpPr>
            <a:spLocks noGrp="1" noChangeArrowheads="1"/>
          </p:cNvSpPr>
          <p:nvPr>
            <p:ph type="sldNum" sz="quarter" idx="3"/>
          </p:nvPr>
        </p:nvSpPr>
        <p:spPr bwMode="auto">
          <a:xfrm>
            <a:off x="3790950" y="9372600"/>
            <a:ext cx="290036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b="0"/>
            </a:lvl1pPr>
          </a:lstStyle>
          <a:p>
            <a:fld id="{FA317959-F3B1-4815-9E3A-297D3A2D60CB}"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00363" cy="49371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l" defTabSz="931863" eaLnBrk="1" hangingPunct="1">
              <a:spcBef>
                <a:spcPct val="0"/>
              </a:spcBef>
              <a:buClrTx/>
              <a:buSzTx/>
              <a:buFontTx/>
              <a:buNone/>
              <a:defRPr b="0"/>
            </a:lvl1pPr>
          </a:lstStyle>
          <a:p>
            <a:endParaRPr lang="en-US"/>
          </a:p>
        </p:txBody>
      </p:sp>
      <p:sp>
        <p:nvSpPr>
          <p:cNvPr id="130051" name="Rectangle 3"/>
          <p:cNvSpPr>
            <a:spLocks noGrp="1" noChangeArrowheads="1"/>
          </p:cNvSpPr>
          <p:nvPr>
            <p:ph type="dt" idx="1"/>
          </p:nvPr>
        </p:nvSpPr>
        <p:spPr bwMode="auto">
          <a:xfrm>
            <a:off x="3790950" y="0"/>
            <a:ext cx="2900363" cy="49371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spcBef>
                <a:spcPct val="0"/>
              </a:spcBef>
              <a:buClrTx/>
              <a:buSzTx/>
              <a:buFontTx/>
              <a:buNone/>
              <a:defRPr b="0"/>
            </a:lvl1pPr>
          </a:lstStyle>
          <a:p>
            <a:endParaRPr lang="en-US"/>
          </a:p>
        </p:txBody>
      </p:sp>
      <p:sp>
        <p:nvSpPr>
          <p:cNvPr id="130052" name="Rectangle 4"/>
          <p:cNvSpPr>
            <a:spLocks noRot="1" noChangeArrowheads="1" noTextEdit="1"/>
          </p:cNvSpPr>
          <p:nvPr>
            <p:ph type="sldImg" idx="2"/>
          </p:nvPr>
        </p:nvSpPr>
        <p:spPr bwMode="auto">
          <a:xfrm>
            <a:off x="879475" y="739775"/>
            <a:ext cx="4933950" cy="3700463"/>
          </a:xfrm>
          <a:prstGeom prst="rect">
            <a:avLst/>
          </a:prstGeom>
          <a:noFill/>
          <a:ln w="9525">
            <a:solidFill>
              <a:srgbClr val="000000"/>
            </a:solidFill>
            <a:miter lim="800000"/>
            <a:headEnd/>
            <a:tailEnd/>
          </a:ln>
          <a:effectLst/>
        </p:spPr>
      </p:sp>
      <p:sp>
        <p:nvSpPr>
          <p:cNvPr id="130053" name="Rectangle 5"/>
          <p:cNvSpPr>
            <a:spLocks noGrp="1" noChangeArrowheads="1"/>
          </p:cNvSpPr>
          <p:nvPr>
            <p:ph type="body" sz="quarter" idx="3"/>
          </p:nvPr>
        </p:nvSpPr>
        <p:spPr bwMode="auto">
          <a:xfrm>
            <a:off x="669925" y="4687888"/>
            <a:ext cx="5353050" cy="444023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0054" name="Rectangle 6"/>
          <p:cNvSpPr>
            <a:spLocks noGrp="1" noChangeArrowheads="1"/>
          </p:cNvSpPr>
          <p:nvPr>
            <p:ph type="ftr" sz="quarter" idx="4"/>
          </p:nvPr>
        </p:nvSpPr>
        <p:spPr bwMode="auto">
          <a:xfrm>
            <a:off x="0" y="9372600"/>
            <a:ext cx="2900363" cy="493713"/>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l" defTabSz="931863" eaLnBrk="1" hangingPunct="1">
              <a:spcBef>
                <a:spcPct val="0"/>
              </a:spcBef>
              <a:buClrTx/>
              <a:buSzTx/>
              <a:buFontTx/>
              <a:buNone/>
              <a:defRPr b="0"/>
            </a:lvl1pPr>
          </a:lstStyle>
          <a:p>
            <a:endParaRPr lang="en-US"/>
          </a:p>
        </p:txBody>
      </p:sp>
      <p:sp>
        <p:nvSpPr>
          <p:cNvPr id="130055" name="Rectangle 7"/>
          <p:cNvSpPr>
            <a:spLocks noGrp="1" noChangeArrowheads="1"/>
          </p:cNvSpPr>
          <p:nvPr>
            <p:ph type="sldNum" sz="quarter" idx="5"/>
          </p:nvPr>
        </p:nvSpPr>
        <p:spPr bwMode="auto">
          <a:xfrm>
            <a:off x="3790950" y="9372600"/>
            <a:ext cx="2900363" cy="493713"/>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spcBef>
                <a:spcPct val="0"/>
              </a:spcBef>
              <a:buClrTx/>
              <a:buSzTx/>
              <a:buFontTx/>
              <a:buNone/>
              <a:defRPr b="0"/>
            </a:lvl1pPr>
          </a:lstStyle>
          <a:p>
            <a:fld id="{8C00C233-CE5C-40FC-B989-305CEAFF6F89}"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457200" algn="l" rtl="0" fontAlgn="base">
      <a:spcBef>
        <a:spcPct val="30000"/>
      </a:spcBef>
      <a:spcAft>
        <a:spcPct val="0"/>
      </a:spcAft>
      <a:defRPr sz="1000" kern="1200">
        <a:solidFill>
          <a:schemeClr val="tx1"/>
        </a:solidFill>
        <a:latin typeface="Arial" charset="0"/>
        <a:ea typeface="+mn-ea"/>
        <a:cs typeface="+mn-cs"/>
      </a:defRPr>
    </a:lvl2pPr>
    <a:lvl3pPr marL="914400" algn="l" rtl="0" fontAlgn="base">
      <a:spcBef>
        <a:spcPct val="30000"/>
      </a:spcBef>
      <a:spcAft>
        <a:spcPct val="0"/>
      </a:spcAft>
      <a:defRPr sz="1000" kern="1200">
        <a:solidFill>
          <a:schemeClr val="tx1"/>
        </a:solidFill>
        <a:latin typeface="Arial" charset="0"/>
        <a:ea typeface="+mn-ea"/>
        <a:cs typeface="+mn-cs"/>
      </a:defRPr>
    </a:lvl3pPr>
    <a:lvl4pPr marL="1371600" algn="l" rtl="0" fontAlgn="base">
      <a:spcBef>
        <a:spcPct val="30000"/>
      </a:spcBef>
      <a:spcAft>
        <a:spcPct val="0"/>
      </a:spcAft>
      <a:defRPr sz="1000" kern="1200">
        <a:solidFill>
          <a:schemeClr val="tx1"/>
        </a:solidFill>
        <a:latin typeface="Arial" charset="0"/>
        <a:ea typeface="+mn-ea"/>
        <a:cs typeface="+mn-cs"/>
      </a:defRPr>
    </a:lvl4pPr>
    <a:lvl5pPr marL="1828800" algn="l" rtl="0" fontAlgn="base">
      <a:spcBef>
        <a:spcPct val="3000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35B6C4-7705-4D90-AE9B-7531785DE30D}" type="slidenum">
              <a:rPr lang="en-US"/>
              <a:pPr/>
              <a:t>1</a:t>
            </a:fld>
            <a:endParaRPr lang="en-US"/>
          </a:p>
        </p:txBody>
      </p:sp>
      <p:sp>
        <p:nvSpPr>
          <p:cNvPr id="353282" name="Rectangle 2"/>
          <p:cNvSpPr>
            <a:spLocks noRot="1" noChangeArrowheads="1" noTextEdit="1"/>
          </p:cNvSpPr>
          <p:nvPr>
            <p:ph type="sldImg"/>
          </p:nvPr>
        </p:nvSpPr>
        <p:spPr>
          <a:ln/>
        </p:spPr>
      </p:sp>
      <p:sp>
        <p:nvSpPr>
          <p:cNvPr id="353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A4C104-76F0-425A-AFB5-83633216F6D4}" type="slidenum">
              <a:rPr lang="en-US"/>
              <a:pPr/>
              <a:t>2</a:t>
            </a:fld>
            <a:endParaRPr lang="en-US"/>
          </a:p>
        </p:txBody>
      </p:sp>
      <p:sp>
        <p:nvSpPr>
          <p:cNvPr id="355330" name="Rectangle 2"/>
          <p:cNvSpPr>
            <a:spLocks noRot="1" noChangeArrowheads="1" noTextEdit="1"/>
          </p:cNvSpPr>
          <p:nvPr>
            <p:ph type="sldImg"/>
          </p:nvPr>
        </p:nvSpPr>
        <p:spPr>
          <a:ln/>
        </p:spPr>
      </p:sp>
      <p:sp>
        <p:nvSpPr>
          <p:cNvPr id="355331" name="Rectangle 3"/>
          <p:cNvSpPr>
            <a:spLocks noGrp="1" noChangeArrowheads="1"/>
          </p:cNvSpPr>
          <p:nvPr>
            <p:ph type="body" idx="1"/>
          </p:nvPr>
        </p:nvSpPr>
        <p:spPr>
          <a:xfrm>
            <a:off x="892175" y="4687888"/>
            <a:ext cx="4908550" cy="4440237"/>
          </a:xfr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C04C39-2433-493E-AC54-18CBF07F1C3B}" type="slidenum">
              <a:rPr lang="en-US"/>
              <a:pPr/>
              <a:t>3</a:t>
            </a:fld>
            <a:endParaRPr lang="en-US"/>
          </a:p>
        </p:txBody>
      </p:sp>
      <p:sp>
        <p:nvSpPr>
          <p:cNvPr id="357378" name="Rectangle 2"/>
          <p:cNvSpPr>
            <a:spLocks noRot="1" noChangeArrowheads="1" noTextEdit="1"/>
          </p:cNvSpPr>
          <p:nvPr>
            <p:ph type="sldImg"/>
          </p:nvPr>
        </p:nvSpPr>
        <p:spPr>
          <a:ln/>
        </p:spPr>
      </p:sp>
      <p:sp>
        <p:nvSpPr>
          <p:cNvPr id="357379" name="Rectangle 3"/>
          <p:cNvSpPr>
            <a:spLocks noGrp="1" noChangeArrowheads="1"/>
          </p:cNvSpPr>
          <p:nvPr>
            <p:ph type="body" idx="1"/>
          </p:nvPr>
        </p:nvSpPr>
        <p:spPr>
          <a:xfrm>
            <a:off x="892175" y="4687888"/>
            <a:ext cx="4908550" cy="4440237"/>
          </a:xfrm>
        </p:spPr>
        <p:txBody>
          <a:bodyPr/>
          <a:lstStyle/>
          <a:p>
            <a:pPr lvl="2"/>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674321-9928-46B6-B034-D1173084DD1D}" type="slidenum">
              <a:rPr lang="en-US"/>
              <a:pPr/>
              <a:t>5</a:t>
            </a:fld>
            <a:endParaRPr lang="en-US"/>
          </a:p>
        </p:txBody>
      </p:sp>
      <p:sp>
        <p:nvSpPr>
          <p:cNvPr id="214018" name="Rectangle 2"/>
          <p:cNvSpPr>
            <a:spLocks noRot="1" noChangeArrowheads="1" noTextEdit="1"/>
          </p:cNvSpPr>
          <p:nvPr>
            <p:ph type="sldImg"/>
          </p:nvPr>
        </p:nvSpPr>
        <p:spPr>
          <a:ln/>
        </p:spPr>
      </p:sp>
      <p:sp>
        <p:nvSpPr>
          <p:cNvPr id="214019" name="Rectangle 3"/>
          <p:cNvSpPr>
            <a:spLocks noGrp="1" noChangeArrowheads="1"/>
          </p:cNvSpPr>
          <p:nvPr>
            <p:ph type="body" idx="1"/>
          </p:nvPr>
        </p:nvSpPr>
        <p:spPr/>
        <p:txBody>
          <a:bodyPr/>
          <a:lstStyle/>
          <a:p>
            <a:r>
              <a:rPr lang="en-US"/>
              <a:t>You can’t write programs like the ones you would have done using C language</a:t>
            </a:r>
          </a:p>
          <a:p>
            <a:r>
              <a:rPr lang="en-US"/>
              <a:t>You can only write questions in English like language called queries which will fetch some data rows from the database.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FE129E-6607-4ED8-AA42-BFE2EB223B02}" type="slidenum">
              <a:rPr lang="en-US"/>
              <a:pPr/>
              <a:t>8</a:t>
            </a:fld>
            <a:endParaRPr lang="en-US"/>
          </a:p>
        </p:txBody>
      </p:sp>
      <p:sp>
        <p:nvSpPr>
          <p:cNvPr id="221186" name="Rectangle 2"/>
          <p:cNvSpPr>
            <a:spLocks noRot="1" noChangeArrowheads="1" noTextEdit="1"/>
          </p:cNvSpPr>
          <p:nvPr>
            <p:ph type="sldImg"/>
          </p:nvPr>
        </p:nvSpPr>
        <p:spPr>
          <a:ln/>
        </p:spPr>
      </p:sp>
      <p:sp>
        <p:nvSpPr>
          <p:cNvPr id="221187" name="Rectangle 3"/>
          <p:cNvSpPr>
            <a:spLocks noGrp="1" noChangeArrowheads="1"/>
          </p:cNvSpPr>
          <p:nvPr>
            <p:ph type="body" idx="1"/>
          </p:nvPr>
        </p:nvSpPr>
        <p:spPr/>
        <p:txBody>
          <a:bodyPr/>
          <a:lstStyle/>
          <a:p>
            <a:pPr>
              <a:lnSpc>
                <a:spcPct val="80000"/>
              </a:lnSpc>
            </a:pPr>
            <a:r>
              <a:rPr lang="en-US"/>
              <a:t>SQL has three flavours of statements. The DDL, DML and DCL.</a:t>
            </a:r>
          </a:p>
          <a:p>
            <a:pPr>
              <a:lnSpc>
                <a:spcPct val="80000"/>
              </a:lnSpc>
            </a:pPr>
            <a:r>
              <a:rPr lang="en-US" b="1"/>
              <a:t>DDL is Data Definition Language statements. Some examples:</a:t>
            </a:r>
            <a:r>
              <a:rPr lang="en-US"/>
              <a:t> </a:t>
            </a:r>
          </a:p>
          <a:p>
            <a:pPr>
              <a:lnSpc>
                <a:spcPct val="80000"/>
              </a:lnSpc>
            </a:pPr>
            <a:r>
              <a:rPr lang="en-US"/>
              <a:t>CREATE – to create objects in the database </a:t>
            </a:r>
          </a:p>
          <a:p>
            <a:pPr>
              <a:lnSpc>
                <a:spcPct val="80000"/>
              </a:lnSpc>
            </a:pPr>
            <a:r>
              <a:rPr lang="en-US"/>
              <a:t>ALTER – to alter the structure of the database </a:t>
            </a:r>
          </a:p>
          <a:p>
            <a:pPr>
              <a:lnSpc>
                <a:spcPct val="80000"/>
              </a:lnSpc>
            </a:pPr>
            <a:r>
              <a:rPr lang="en-US"/>
              <a:t>DROP – to delete objects from the database </a:t>
            </a:r>
          </a:p>
          <a:p>
            <a:pPr>
              <a:lnSpc>
                <a:spcPct val="80000"/>
              </a:lnSpc>
            </a:pPr>
            <a:r>
              <a:rPr lang="en-US"/>
              <a:t>TRUNCATE – to remove all records from a table. The  space allocated for the records is also removed </a:t>
            </a:r>
          </a:p>
          <a:p>
            <a:pPr>
              <a:lnSpc>
                <a:spcPct val="80000"/>
              </a:lnSpc>
            </a:pPr>
            <a:r>
              <a:rPr lang="en-US"/>
              <a:t>COMMENT – to add comments to the data dictionary </a:t>
            </a:r>
          </a:p>
          <a:p>
            <a:pPr>
              <a:lnSpc>
                <a:spcPct val="80000"/>
              </a:lnSpc>
            </a:pPr>
            <a:r>
              <a:rPr lang="en-US"/>
              <a:t>GRANT – to give user access privileges to database objects</a:t>
            </a:r>
          </a:p>
          <a:p>
            <a:pPr>
              <a:lnSpc>
                <a:spcPct val="80000"/>
              </a:lnSpc>
            </a:pPr>
            <a:r>
              <a:rPr lang="en-US"/>
              <a:t>REVOKE – to withdraw access privileges given with the GRANT command </a:t>
            </a:r>
          </a:p>
          <a:p>
            <a:pPr>
              <a:lnSpc>
                <a:spcPct val="80000"/>
              </a:lnSpc>
            </a:pPr>
            <a:r>
              <a:rPr lang="en-US" b="1"/>
              <a:t>DML is Data Manipulation Language statements. Some examples:</a:t>
            </a:r>
            <a:r>
              <a:rPr lang="en-US"/>
              <a:t> </a:t>
            </a:r>
          </a:p>
          <a:p>
            <a:pPr>
              <a:lnSpc>
                <a:spcPct val="80000"/>
              </a:lnSpc>
            </a:pPr>
            <a:r>
              <a:rPr lang="en-US"/>
              <a:t>SELECT – to retrieve data from the database </a:t>
            </a:r>
          </a:p>
          <a:p>
            <a:pPr>
              <a:lnSpc>
                <a:spcPct val="80000"/>
              </a:lnSpc>
            </a:pPr>
            <a:r>
              <a:rPr lang="en-US"/>
              <a:t>INSERT – to insert data into a table </a:t>
            </a:r>
          </a:p>
          <a:p>
            <a:pPr>
              <a:lnSpc>
                <a:spcPct val="80000"/>
              </a:lnSpc>
            </a:pPr>
            <a:r>
              <a:rPr lang="en-US"/>
              <a:t>UPDATE – to update existing data within a table </a:t>
            </a:r>
          </a:p>
          <a:p>
            <a:pPr>
              <a:lnSpc>
                <a:spcPct val="80000"/>
              </a:lnSpc>
            </a:pPr>
            <a:r>
              <a:rPr lang="en-US"/>
              <a:t>DELETE – to delete all records from a table. The space allocated for the records remains intact</a:t>
            </a:r>
          </a:p>
          <a:p>
            <a:pPr>
              <a:lnSpc>
                <a:spcPct val="80000"/>
              </a:lnSpc>
            </a:pPr>
            <a:r>
              <a:rPr lang="en-US"/>
              <a:t>CALL – to call a PL/SQL or Java subprogram </a:t>
            </a:r>
          </a:p>
          <a:p>
            <a:pPr>
              <a:lnSpc>
                <a:spcPct val="80000"/>
              </a:lnSpc>
            </a:pPr>
            <a:r>
              <a:rPr lang="en-US"/>
              <a:t>EXPLAIN PLAN - explain access path to data </a:t>
            </a:r>
          </a:p>
          <a:p>
            <a:pPr>
              <a:lnSpc>
                <a:spcPct val="80000"/>
              </a:lnSpc>
            </a:pPr>
            <a:r>
              <a:rPr lang="en-US"/>
              <a:t>LOCK TABLE – to control concurrency </a:t>
            </a:r>
          </a:p>
          <a:p>
            <a:pPr>
              <a:lnSpc>
                <a:spcPct val="80000"/>
              </a:lnSpc>
            </a:pPr>
            <a:r>
              <a:rPr lang="en-US" b="1"/>
              <a:t>DCL is Data Control Language statements. Some examples:</a:t>
            </a:r>
            <a:r>
              <a:rPr lang="en-US"/>
              <a:t> </a:t>
            </a:r>
          </a:p>
          <a:p>
            <a:pPr>
              <a:lnSpc>
                <a:spcPct val="80000"/>
              </a:lnSpc>
            </a:pPr>
            <a:r>
              <a:rPr lang="en-US"/>
              <a:t>COMMIT – to save the work done </a:t>
            </a:r>
          </a:p>
          <a:p>
            <a:pPr>
              <a:lnSpc>
                <a:spcPct val="80000"/>
              </a:lnSpc>
            </a:pPr>
            <a:r>
              <a:rPr lang="en-US"/>
              <a:t>SAVEPOINT – to identify a point in a transaction to which you can later roll back </a:t>
            </a:r>
          </a:p>
          <a:p>
            <a:pPr>
              <a:lnSpc>
                <a:spcPct val="80000"/>
              </a:lnSpc>
            </a:pPr>
            <a:r>
              <a:rPr lang="en-US"/>
              <a:t>ROLLBACK – to restore database to original since the last COMMIT </a:t>
            </a:r>
          </a:p>
          <a:p>
            <a:pPr>
              <a:lnSpc>
                <a:spcPct val="80000"/>
              </a:lnSpc>
            </a:pPr>
            <a:r>
              <a:rPr lang="en-US"/>
              <a:t>SET TRANSACTION - Change transaction options like what rollback segment to use </a:t>
            </a:r>
          </a:p>
          <a:p>
            <a:pPr>
              <a:lnSpc>
                <a:spcPct val="80000"/>
              </a:lnSpc>
            </a:pPr>
            <a:endParaRPr lang="en-US"/>
          </a:p>
          <a:p>
            <a:pPr>
              <a:lnSpc>
                <a:spcPct val="80000"/>
              </a:lnSpc>
            </a:pP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065643-FA2D-462C-B2F0-A37685EB0761}" type="slidenum">
              <a:rPr lang="en-US"/>
              <a:pPr/>
              <a:t>9</a:t>
            </a:fld>
            <a:endParaRPr lang="en-US"/>
          </a:p>
        </p:txBody>
      </p:sp>
      <p:sp>
        <p:nvSpPr>
          <p:cNvPr id="216066" name="Rectangle 2"/>
          <p:cNvSpPr>
            <a:spLocks noRot="1" noChangeArrowheads="1" noTextEdit="1"/>
          </p:cNvSpPr>
          <p:nvPr>
            <p:ph type="sldImg"/>
          </p:nvPr>
        </p:nvSpPr>
        <p:spPr>
          <a:ln/>
        </p:spPr>
      </p:sp>
      <p:sp>
        <p:nvSpPr>
          <p:cNvPr id="216067" name="Rectangle 3"/>
          <p:cNvSpPr>
            <a:spLocks noGrp="1" noChangeArrowheads="1"/>
          </p:cNvSpPr>
          <p:nvPr>
            <p:ph type="body" idx="1"/>
          </p:nvPr>
        </p:nvSpPr>
        <p:spPr/>
        <p:txBody>
          <a:bodyPr/>
          <a:lstStyle/>
          <a:p>
            <a:r>
              <a:rPr lang="en-US"/>
              <a:t>SQL supports various data types</a:t>
            </a:r>
          </a:p>
          <a:p>
            <a:endParaRPr lang="en-US"/>
          </a:p>
          <a:p>
            <a:r>
              <a:rPr lang="en-US"/>
              <a:t>Integers</a:t>
            </a:r>
          </a:p>
          <a:p>
            <a:r>
              <a:rPr lang="en-US"/>
              <a:t>Decimal numbers---  NUMBER, INTEGER  .</a:t>
            </a:r>
          </a:p>
          <a:p>
            <a:endParaRPr lang="en-US"/>
          </a:p>
          <a:p>
            <a:r>
              <a:rPr lang="en-US"/>
              <a:t>Number is an oracle data type. Integer is an ANSI data type. Integer is equivalent of NUMBER(38)</a:t>
            </a:r>
          </a:p>
          <a:p>
            <a:endParaRPr lang="en-US"/>
          </a:p>
          <a:p>
            <a:r>
              <a:rPr lang="en-US"/>
              <a:t>The syntax for NUMBER is NUMBER(P,S) p is the precision and s is the scale.  P can range from 1 to 38 and s from -84 to 127</a:t>
            </a:r>
          </a:p>
          <a:p>
            <a:endParaRPr lang="en-US"/>
          </a:p>
          <a:p>
            <a:r>
              <a:rPr lang="en-US"/>
              <a:t>Floating point numbers---- FLOAT</a:t>
            </a:r>
          </a:p>
          <a:p>
            <a:endParaRPr lang="en-US"/>
          </a:p>
          <a:p>
            <a:r>
              <a:rPr lang="en-US"/>
              <a:t>Fixed length character strings---- CHAR [&lt;size&gt;]</a:t>
            </a:r>
          </a:p>
          <a:p>
            <a:r>
              <a:rPr lang="en-US"/>
              <a:t>The CHAR data type is fixed length, with the maximum size of the column specified  in parentheses. Specifying the size is optional, and the default size is 1 byte.</a:t>
            </a:r>
          </a:p>
          <a:p>
            <a:r>
              <a:rPr lang="en-US"/>
              <a:t>The maximum allowed size in a CHAR data type column is 2000 bytes. </a:t>
            </a:r>
          </a:p>
          <a:p>
            <a:endParaRPr lang="en-US"/>
          </a:p>
          <a:p>
            <a:r>
              <a:rPr lang="en-US"/>
              <a:t>Variable length character strings ---  VARCHAR2(&lt;size&gt;)</a:t>
            </a:r>
          </a:p>
          <a:p>
            <a:r>
              <a:rPr lang="en-US"/>
              <a:t>A maximum size for the column should be defined. Unlike CHAR columns, VARCHAR2 columns are not blank-padded with trailing spaces if the column value is shorter than its maximum specified length. The range is values allowed for size is from 1 to 4000 bytes.</a:t>
            </a:r>
          </a:p>
          <a:p>
            <a:endParaRPr lang="en-US"/>
          </a:p>
          <a:p>
            <a:r>
              <a:rPr lang="en-US"/>
              <a:t>Dates-----DATE</a:t>
            </a:r>
          </a:p>
          <a:p>
            <a:r>
              <a:rPr lang="en-US"/>
              <a:t>The DATE data type stores date and time information. You can store the dates from January 1, 4712 BC to  December 31, 9999 AD.</a:t>
            </a:r>
          </a:p>
          <a:p>
            <a:endParaRPr lang="en-US"/>
          </a:p>
          <a:p>
            <a:r>
              <a:rPr lang="en-US"/>
              <a:t>LONG</a:t>
            </a:r>
          </a:p>
          <a:p>
            <a:r>
              <a:rPr lang="en-US"/>
              <a:t>LONG columns can store up to 2GB of data. There can be only one LONG column in the table definition.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CFA451-34DB-4420-8B06-F28B531CC722}" type="slidenum">
              <a:rPr lang="en-US"/>
              <a:pPr/>
              <a:t>10</a:t>
            </a:fld>
            <a:endParaRPr lang="en-US"/>
          </a:p>
        </p:txBody>
      </p:sp>
      <p:sp>
        <p:nvSpPr>
          <p:cNvPr id="321538" name="Rectangle 2"/>
          <p:cNvSpPr>
            <a:spLocks noRot="1" noChangeArrowheads="1" noTextEdit="1"/>
          </p:cNvSpPr>
          <p:nvPr>
            <p:ph type="sldImg"/>
          </p:nvPr>
        </p:nvSpPr>
        <p:spPr>
          <a:ln/>
        </p:spPr>
      </p:sp>
      <p:sp>
        <p:nvSpPr>
          <p:cNvPr id="321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FCDF80-7A19-4DB9-BB63-D53855842189}" type="slidenum">
              <a:rPr lang="en-US"/>
              <a:pPr/>
              <a:t>11</a:t>
            </a:fld>
            <a:endParaRPr lang="en-US"/>
          </a:p>
        </p:txBody>
      </p:sp>
      <p:sp>
        <p:nvSpPr>
          <p:cNvPr id="223234" name="Rectangle 2"/>
          <p:cNvSpPr>
            <a:spLocks noRot="1" noChangeArrowheads="1" noTextEdit="1"/>
          </p:cNvSpPr>
          <p:nvPr>
            <p:ph type="sldImg"/>
          </p:nvPr>
        </p:nvSpPr>
        <p:spPr>
          <a:ln/>
        </p:spPr>
      </p:sp>
      <p:sp>
        <p:nvSpPr>
          <p:cNvPr id="223235" name="Rectangle 3"/>
          <p:cNvSpPr>
            <a:spLocks noGrp="1" noChangeArrowheads="1"/>
          </p:cNvSpPr>
          <p:nvPr>
            <p:ph type="body" idx="1"/>
          </p:nvPr>
        </p:nvSpPr>
        <p:spPr/>
        <p:txBody>
          <a:bodyPr/>
          <a:lstStyle/>
          <a:p>
            <a:r>
              <a:rPr lang="en-US"/>
              <a:t>The Arithmetic operators are used to calculate something like given in the example below:</a:t>
            </a:r>
          </a:p>
          <a:p>
            <a:r>
              <a:rPr lang="en-US"/>
              <a:t>Select * from employee where sal * 1.1 &gt; 1000 ;</a:t>
            </a:r>
          </a:p>
          <a:p>
            <a:endParaRPr lang="en-US"/>
          </a:p>
          <a:p>
            <a:r>
              <a:rPr lang="en-US"/>
              <a:t>The logical operators are used to combine conditions like:</a:t>
            </a:r>
          </a:p>
          <a:p>
            <a:endParaRPr lang="en-US"/>
          </a:p>
          <a:p>
            <a:r>
              <a:rPr lang="en-US"/>
              <a:t>Select * from employee where (sal &gt; 1000 AND  age &gt; 25);</a:t>
            </a:r>
          </a:p>
          <a:p>
            <a:endParaRPr lang="en-US"/>
          </a:p>
          <a:p>
            <a:r>
              <a:rPr lang="en-US"/>
              <a:t>The above two examples also illustrate the use of relational operators.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8F88F4-6D06-434C-9D32-145F11224849}" type="slidenum">
              <a:rPr lang="en-US"/>
              <a:pPr/>
              <a:t>12</a:t>
            </a:fld>
            <a:endParaRPr lang="en-US"/>
          </a:p>
        </p:txBody>
      </p:sp>
      <p:sp>
        <p:nvSpPr>
          <p:cNvPr id="249858" name="Rectangle 2"/>
          <p:cNvSpPr>
            <a:spLocks noRot="1" noChangeArrowheads="1" noTextEdit="1"/>
          </p:cNvSpPr>
          <p:nvPr>
            <p:ph type="sldImg"/>
          </p:nvPr>
        </p:nvSpPr>
        <p:spPr>
          <a:ln/>
        </p:spPr>
      </p:sp>
      <p:sp>
        <p:nvSpPr>
          <p:cNvPr id="249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515AFD-FF44-464E-A995-DEA3F833DCAF}" type="slidenum">
              <a:rPr lang="en-US"/>
              <a:pPr/>
              <a:t>15</a:t>
            </a:fld>
            <a:endParaRPr lang="en-US"/>
          </a:p>
        </p:txBody>
      </p:sp>
      <p:sp>
        <p:nvSpPr>
          <p:cNvPr id="226306" name="Rectangle 2"/>
          <p:cNvSpPr>
            <a:spLocks noRot="1" noChangeArrowheads="1" noTextEdit="1"/>
          </p:cNvSpPr>
          <p:nvPr>
            <p:ph type="sldImg"/>
          </p:nvPr>
        </p:nvSpPr>
        <p:spPr>
          <a:ln/>
        </p:spPr>
      </p:sp>
      <p:sp>
        <p:nvSpPr>
          <p:cNvPr id="226307" name="Rectangle 3"/>
          <p:cNvSpPr>
            <a:spLocks noGrp="1" noChangeArrowheads="1"/>
          </p:cNvSpPr>
          <p:nvPr>
            <p:ph type="body" idx="1"/>
          </p:nvPr>
        </p:nvSpPr>
        <p:spPr/>
        <p:txBody>
          <a:bodyPr/>
          <a:lstStyle/>
          <a:p>
            <a:r>
              <a:rPr lang="en-US"/>
              <a:t>Used to create a table by defining its structure, the data type and name of the various columns, the relationships with columns of other tables etc.</a:t>
            </a:r>
          </a:p>
          <a:p>
            <a:r>
              <a:rPr lang="en-US"/>
              <a:t>Table names are used to identify each table and can be 30 characters long. The only special characters allowed in the table name are the dollar sign($), the underscore (_), and the pound sign (#).</a:t>
            </a:r>
          </a:p>
          <a:p>
            <a:endParaRPr lang="en-US"/>
          </a:p>
          <a:p>
            <a:r>
              <a:rPr lang="en-US"/>
              <a:t>Use DESCRIBE or DESC (SQL *Plus) command to list all of the columns in the table, along with their data type, size, nullity, and order. </a:t>
            </a:r>
          </a:p>
          <a:p>
            <a:r>
              <a:rPr lang="en-US"/>
              <a:t>The syntax is DESCRIBE &lt;table name&gt;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5E853D-6535-4E0A-B394-237C090D53AC}" type="slidenum">
              <a:rPr lang="en-US"/>
              <a:pPr/>
              <a:t>16</a:t>
            </a:fld>
            <a:endParaRPr lang="en-US"/>
          </a:p>
        </p:txBody>
      </p:sp>
      <p:sp>
        <p:nvSpPr>
          <p:cNvPr id="338946" name="Rectangle 2"/>
          <p:cNvSpPr>
            <a:spLocks noRot="1" noChangeArrowheads="1" noTextEdit="1"/>
          </p:cNvSpPr>
          <p:nvPr>
            <p:ph type="sldImg"/>
          </p:nvPr>
        </p:nvSpPr>
        <p:spPr>
          <a:ln/>
        </p:spPr>
      </p:sp>
      <p:sp>
        <p:nvSpPr>
          <p:cNvPr id="338947" name="Rectangle 3"/>
          <p:cNvSpPr>
            <a:spLocks noGrp="1" noChangeArrowheads="1"/>
          </p:cNvSpPr>
          <p:nvPr>
            <p:ph type="body" idx="1"/>
          </p:nvPr>
        </p:nvSpPr>
        <p:spPr/>
        <p:txBody>
          <a:bodyPr/>
          <a:lstStyle/>
          <a:p>
            <a:r>
              <a:rPr lang="en-US" b="1"/>
              <a:t>Constraints:</a:t>
            </a:r>
          </a:p>
          <a:p>
            <a:endParaRPr lang="en-US" b="1"/>
          </a:p>
          <a:p>
            <a:r>
              <a:rPr lang="en-US" b="1"/>
              <a:t>NOT NULL:</a:t>
            </a:r>
            <a:r>
              <a:rPr lang="en-US"/>
              <a:t> Prevents NULL values from being entered into the column. These types of constraints are defined on a single column. By default, Oracle allows NULL values in any column. A NOT NULL constraint is defined at the column level; it cannot be defined at the table level.</a:t>
            </a:r>
          </a:p>
          <a:p>
            <a:endParaRPr lang="en-US"/>
          </a:p>
          <a:p>
            <a:r>
              <a:rPr lang="en-US" b="1"/>
              <a:t>PRIMARY KEY:</a:t>
            </a:r>
            <a:r>
              <a:rPr lang="en-US"/>
              <a:t> Uniquely identifies each row of the table and prevents NULL values. A table can have only one primary key constraint.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75AEA2-A7C8-4E4E-9677-E83323C63341}" type="slidenum">
              <a:rPr lang="en-US"/>
              <a:pPr/>
              <a:t>18</a:t>
            </a:fld>
            <a:endParaRPr lang="en-US"/>
          </a:p>
        </p:txBody>
      </p:sp>
      <p:sp>
        <p:nvSpPr>
          <p:cNvPr id="339970" name="Rectangle 2"/>
          <p:cNvSpPr>
            <a:spLocks noRot="1" noChangeArrowheads="1" noTextEdit="1"/>
          </p:cNvSpPr>
          <p:nvPr>
            <p:ph type="sldImg"/>
          </p:nvPr>
        </p:nvSpPr>
        <p:spPr>
          <a:ln/>
        </p:spPr>
      </p:sp>
      <p:sp>
        <p:nvSpPr>
          <p:cNvPr id="339971" name="Rectangle 3"/>
          <p:cNvSpPr>
            <a:spLocks noGrp="1" noChangeArrowheads="1"/>
          </p:cNvSpPr>
          <p:nvPr>
            <p:ph type="body" idx="1"/>
          </p:nvPr>
        </p:nvSpPr>
        <p:spPr/>
        <p:txBody>
          <a:bodyPr/>
          <a:lstStyle/>
          <a:p>
            <a:r>
              <a:rPr lang="en-US" b="1"/>
              <a:t>Constraints:</a:t>
            </a:r>
          </a:p>
          <a:p>
            <a:endParaRPr lang="en-US" b="1"/>
          </a:p>
          <a:p>
            <a:r>
              <a:rPr lang="en-US" b="1"/>
              <a:t>UNIQUE:</a:t>
            </a:r>
            <a:r>
              <a:rPr lang="en-US"/>
              <a:t> Ensures that there are no duplicate values for the column (s) specified. Every value or set of values is unique within the table.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567886-88BA-4893-B3DB-69ACC3655F8A}" type="slidenum">
              <a:rPr lang="en-US"/>
              <a:pPr/>
              <a:t>20</a:t>
            </a:fld>
            <a:endParaRPr lang="en-US"/>
          </a:p>
        </p:txBody>
      </p:sp>
      <p:sp>
        <p:nvSpPr>
          <p:cNvPr id="340994" name="Rectangle 2"/>
          <p:cNvSpPr>
            <a:spLocks noRot="1" noChangeArrowheads="1" noTextEdit="1"/>
          </p:cNvSpPr>
          <p:nvPr>
            <p:ph type="sldImg"/>
          </p:nvPr>
        </p:nvSpPr>
        <p:spPr>
          <a:ln/>
        </p:spPr>
      </p:sp>
      <p:sp>
        <p:nvSpPr>
          <p:cNvPr id="340995" name="Rectangle 3"/>
          <p:cNvSpPr>
            <a:spLocks noGrp="1" noChangeArrowheads="1"/>
          </p:cNvSpPr>
          <p:nvPr>
            <p:ph type="body" idx="1"/>
          </p:nvPr>
        </p:nvSpPr>
        <p:spPr/>
        <p:txBody>
          <a:bodyPr/>
          <a:lstStyle/>
          <a:p>
            <a:r>
              <a:rPr lang="en-US" b="1"/>
              <a:t>Constraints:</a:t>
            </a:r>
          </a:p>
          <a:p>
            <a:endParaRPr lang="en-US" b="1"/>
          </a:p>
          <a:p>
            <a:r>
              <a:rPr lang="en-US" b="1"/>
              <a:t>FOREIGN KEY: </a:t>
            </a:r>
            <a:r>
              <a:rPr lang="en-US"/>
              <a:t>Establishes a parent-child relationship between tables by using common columns. The foreign key defined on a table refers to the primary key or unique key of another table.</a:t>
            </a:r>
          </a:p>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6043FC-E5D0-41C5-954B-2A9DC3184D28}" type="slidenum">
              <a:rPr lang="en-US"/>
              <a:pPr/>
              <a:t>21</a:t>
            </a:fld>
            <a:endParaRPr lang="en-US"/>
          </a:p>
        </p:txBody>
      </p:sp>
      <p:sp>
        <p:nvSpPr>
          <p:cNvPr id="342018" name="Rectangle 2"/>
          <p:cNvSpPr>
            <a:spLocks noRot="1" noChangeArrowheads="1" noTextEdit="1"/>
          </p:cNvSpPr>
          <p:nvPr>
            <p:ph type="sldImg"/>
          </p:nvPr>
        </p:nvSpPr>
        <p:spPr>
          <a:ln/>
        </p:spPr>
      </p:sp>
      <p:sp>
        <p:nvSpPr>
          <p:cNvPr id="342019" name="Rectangle 3"/>
          <p:cNvSpPr>
            <a:spLocks noGrp="1" noChangeArrowheads="1"/>
          </p:cNvSpPr>
          <p:nvPr>
            <p:ph type="body" idx="1"/>
          </p:nvPr>
        </p:nvSpPr>
        <p:spPr/>
        <p:txBody>
          <a:bodyPr/>
          <a:lstStyle/>
          <a:p>
            <a:r>
              <a:rPr lang="en-US" b="1"/>
              <a:t>Constraints</a:t>
            </a:r>
          </a:p>
          <a:p>
            <a:endParaRPr lang="en-US" b="1"/>
          </a:p>
          <a:p>
            <a:r>
              <a:rPr lang="en-US" b="1"/>
              <a:t>CHECK:</a:t>
            </a:r>
          </a:p>
          <a:p>
            <a:r>
              <a:rPr lang="en-US" b="1"/>
              <a:t> </a:t>
            </a:r>
            <a:r>
              <a:rPr lang="en-US"/>
              <a:t>A check constraint can be defined at the column level or table level.</a:t>
            </a:r>
            <a:r>
              <a:rPr lang="en-US" b="1"/>
              <a:t> </a:t>
            </a:r>
            <a:r>
              <a:rPr lang="en-US"/>
              <a:t>The condition specified in the CHECK clause should evaluate to a Boolean result and can refer to values in other columns of the same row; the condition cannot use queries.</a:t>
            </a:r>
            <a:endParaRPr lang="en-US" b="1"/>
          </a:p>
          <a:p>
            <a:endParaRPr lang="en-US" b="1"/>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55342D-B2FF-4C5C-BD1E-1CDFFEE5F689}" type="slidenum">
              <a:rPr lang="en-US"/>
              <a:pPr/>
              <a:t>22</a:t>
            </a:fld>
            <a:endParaRPr lang="en-US"/>
          </a:p>
        </p:txBody>
      </p:sp>
      <p:sp>
        <p:nvSpPr>
          <p:cNvPr id="343042" name="Rectangle 2"/>
          <p:cNvSpPr>
            <a:spLocks noRot="1" noChangeArrowheads="1" noTextEdit="1"/>
          </p:cNvSpPr>
          <p:nvPr>
            <p:ph type="sldImg"/>
          </p:nvPr>
        </p:nvSpPr>
        <p:spPr>
          <a:ln/>
        </p:spPr>
      </p:sp>
      <p:sp>
        <p:nvSpPr>
          <p:cNvPr id="343043" name="Rectangle 3"/>
          <p:cNvSpPr>
            <a:spLocks noGrp="1" noChangeArrowheads="1"/>
          </p:cNvSpPr>
          <p:nvPr>
            <p:ph type="body" idx="1"/>
          </p:nvPr>
        </p:nvSpPr>
        <p:spPr/>
        <p:txBody>
          <a:bodyPr/>
          <a:lstStyle/>
          <a:p>
            <a:r>
              <a:rPr lang="en-US" b="1"/>
              <a:t>Default Values:</a:t>
            </a:r>
            <a:r>
              <a:rPr lang="en-US"/>
              <a:t> </a:t>
            </a:r>
          </a:p>
          <a:p>
            <a:r>
              <a:rPr lang="en-US"/>
              <a:t>The default value specified will be used when you do not specify any value for the column while inserting data. The default value specified in the definition should satisfy the data type and length of the column. If a default value is not explicitly set, the default for the column is implicitly set to NULL.</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FD8FBC-7562-43F3-A7F8-F09826A99C2F}" type="slidenum">
              <a:rPr lang="en-US"/>
              <a:pPr/>
              <a:t>23</a:t>
            </a:fld>
            <a:endParaRPr lang="en-US"/>
          </a:p>
        </p:txBody>
      </p:sp>
      <p:sp>
        <p:nvSpPr>
          <p:cNvPr id="225282" name="Rectangle 2"/>
          <p:cNvSpPr>
            <a:spLocks noRot="1" noChangeArrowheads="1" noTextEdit="1"/>
          </p:cNvSpPr>
          <p:nvPr>
            <p:ph type="sldImg"/>
          </p:nvPr>
        </p:nvSpPr>
        <p:spPr>
          <a:ln/>
        </p:spPr>
      </p:sp>
      <p:sp>
        <p:nvSpPr>
          <p:cNvPr id="225283" name="Rectangle 3"/>
          <p:cNvSpPr>
            <a:spLocks noGrp="1" noChangeArrowheads="1"/>
          </p:cNvSpPr>
          <p:nvPr>
            <p:ph type="body" idx="1"/>
          </p:nvPr>
        </p:nvSpPr>
        <p:spPr/>
        <p:txBody>
          <a:bodyPr/>
          <a:lstStyle/>
          <a:p>
            <a:r>
              <a:rPr lang="en-US"/>
              <a:t>Used to modify the structure of a table by adding and removing columns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5DF93B-D0CD-47B1-B5A6-C8B3F66E4C3D}" type="slidenum">
              <a:rPr lang="en-US"/>
              <a:pPr/>
              <a:t>24</a:t>
            </a:fld>
            <a:endParaRPr lang="en-US"/>
          </a:p>
        </p:txBody>
      </p:sp>
      <p:sp>
        <p:nvSpPr>
          <p:cNvPr id="250882" name="Rectangle 2"/>
          <p:cNvSpPr>
            <a:spLocks noRot="1" noChangeArrowheads="1" noTextEdit="1"/>
          </p:cNvSpPr>
          <p:nvPr>
            <p:ph type="sldImg"/>
          </p:nvPr>
        </p:nvSpPr>
        <p:spPr>
          <a:ln/>
        </p:spPr>
      </p:sp>
      <p:sp>
        <p:nvSpPr>
          <p:cNvPr id="250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BB7C24-33F9-4683-8A66-30A7A4ACA63F}" type="slidenum">
              <a:rPr lang="en-US"/>
              <a:pPr/>
              <a:t>25</a:t>
            </a:fld>
            <a:endParaRPr lang="en-US"/>
          </a:p>
        </p:txBody>
      </p:sp>
      <p:sp>
        <p:nvSpPr>
          <p:cNvPr id="251906" name="Rectangle 2"/>
          <p:cNvSpPr>
            <a:spLocks noRot="1" noChangeArrowheads="1" noTextEdit="1"/>
          </p:cNvSpPr>
          <p:nvPr>
            <p:ph type="sldImg"/>
          </p:nvPr>
        </p:nvSpPr>
        <p:spPr>
          <a:ln/>
        </p:spPr>
      </p:sp>
      <p:sp>
        <p:nvSpPr>
          <p:cNvPr id="251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5EB009-7572-48B0-98A3-A63C2E180BF5}" type="slidenum">
              <a:rPr lang="en-US"/>
              <a:pPr/>
              <a:t>26</a:t>
            </a:fld>
            <a:endParaRPr lang="en-US"/>
          </a:p>
        </p:txBody>
      </p:sp>
      <p:sp>
        <p:nvSpPr>
          <p:cNvPr id="252930" name="Rectangle 2"/>
          <p:cNvSpPr>
            <a:spLocks noRot="1" noChangeArrowheads="1" noTextEdit="1"/>
          </p:cNvSpPr>
          <p:nvPr>
            <p:ph type="sldImg"/>
          </p:nvPr>
        </p:nvSpPr>
        <p:spPr>
          <a:ln/>
        </p:spPr>
      </p:sp>
      <p:sp>
        <p:nvSpPr>
          <p:cNvPr id="252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AC19AF-EEF0-468D-868A-50B2FE69C29B}" type="slidenum">
              <a:rPr lang="en-US"/>
              <a:pPr/>
              <a:t>27</a:t>
            </a:fld>
            <a:endParaRPr lang="en-US"/>
          </a:p>
        </p:txBody>
      </p:sp>
      <p:sp>
        <p:nvSpPr>
          <p:cNvPr id="344066" name="Rectangle 2"/>
          <p:cNvSpPr>
            <a:spLocks noRot="1" noChangeArrowheads="1" noTextEdit="1"/>
          </p:cNvSpPr>
          <p:nvPr>
            <p:ph type="sldImg"/>
          </p:nvPr>
        </p:nvSpPr>
        <p:spPr>
          <a:ln/>
        </p:spPr>
      </p:sp>
      <p:sp>
        <p:nvSpPr>
          <p:cNvPr id="344067" name="Rectangle 3"/>
          <p:cNvSpPr>
            <a:spLocks noGrp="1" noChangeArrowheads="1"/>
          </p:cNvSpPr>
          <p:nvPr>
            <p:ph type="body" idx="1"/>
          </p:nvPr>
        </p:nvSpPr>
        <p:spPr/>
        <p:txBody>
          <a:bodyPr/>
          <a:lstStyle/>
          <a:p>
            <a:r>
              <a:rPr lang="en-US" b="1"/>
              <a:t>TRUNCATE:</a:t>
            </a:r>
            <a:r>
              <a:rPr lang="en-US"/>
              <a:t> </a:t>
            </a:r>
          </a:p>
          <a:p>
            <a:r>
              <a:rPr lang="en-US"/>
              <a:t>The TRUNCATE statement is similar to a DELETE statement without a WHERE clause, except for the following:</a:t>
            </a:r>
          </a:p>
          <a:p>
            <a:endParaRPr lang="en-US"/>
          </a:p>
          <a:p>
            <a:pPr>
              <a:buFontTx/>
              <a:buChar char="•"/>
            </a:pPr>
            <a:r>
              <a:rPr lang="en-US"/>
              <a:t>TRUNCATE is very fast on both large and small tables. DELETE will generate undo information, in case a rollback is issued, but TRUNCATE will not generate undo.</a:t>
            </a:r>
          </a:p>
          <a:p>
            <a:pPr>
              <a:buFontTx/>
              <a:buChar char="•"/>
            </a:pPr>
            <a:r>
              <a:rPr lang="en-US"/>
              <a:t>TRUNCATE is DDL and, like all DDL, performs an implicit commit – a TRUNCATE cannot be rolled back. Any uncommitted DML changes will also be committed with the TRUNCATE.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7C35C8-7CAB-4C03-97CB-BAEFF3E9C70A}" type="slidenum">
              <a:rPr lang="en-US"/>
              <a:pPr/>
              <a:t>29</a:t>
            </a:fld>
            <a:endParaRPr lang="en-US"/>
          </a:p>
        </p:txBody>
      </p:sp>
      <p:sp>
        <p:nvSpPr>
          <p:cNvPr id="345090" name="Rectangle 2"/>
          <p:cNvSpPr>
            <a:spLocks noRot="1" noChangeArrowheads="1" noTextEdit="1"/>
          </p:cNvSpPr>
          <p:nvPr>
            <p:ph type="sldImg"/>
          </p:nvPr>
        </p:nvSpPr>
        <p:spPr>
          <a:ln/>
        </p:spPr>
      </p:sp>
      <p:sp>
        <p:nvSpPr>
          <p:cNvPr id="345091" name="Rectangle 3"/>
          <p:cNvSpPr>
            <a:spLocks noGrp="1" noChangeArrowheads="1"/>
          </p:cNvSpPr>
          <p:nvPr>
            <p:ph type="body" idx="1"/>
          </p:nvPr>
        </p:nvSpPr>
        <p:spPr/>
        <p:txBody>
          <a:bodyPr/>
          <a:lstStyle/>
          <a:p>
            <a:r>
              <a:rPr lang="en-US" b="1"/>
              <a:t>INDEX:</a:t>
            </a:r>
            <a:r>
              <a:rPr lang="en-US"/>
              <a:t> </a:t>
            </a:r>
          </a:p>
          <a:p>
            <a:r>
              <a:rPr lang="en-US"/>
              <a:t>A structure associated with tables used to speed up the queries. An index is an access path to reach the desired row faster. Creating and dropping indexes does not affect the storage of data in the underlying tables. One can create unique or non-unique indexes. In most case unique indexes are created automatically by Oracle when you create a primary key or a unique key constraint in a table.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93E733-2E1C-4ED4-9126-80DF6E85D827}" type="slidenum">
              <a:rPr lang="en-US"/>
              <a:pPr/>
              <a:t>31</a:t>
            </a:fld>
            <a:endParaRPr lang="en-US"/>
          </a:p>
        </p:txBody>
      </p:sp>
      <p:sp>
        <p:nvSpPr>
          <p:cNvPr id="202754" name="Rectangle 2"/>
          <p:cNvSpPr>
            <a:spLocks noRot="1" noChangeArrowheads="1" noTextEdit="1"/>
          </p:cNvSpPr>
          <p:nvPr>
            <p:ph type="sldImg"/>
          </p:nvPr>
        </p:nvSpPr>
        <p:spPr>
          <a:ln/>
        </p:spPr>
      </p:sp>
      <p:sp>
        <p:nvSpPr>
          <p:cNvPr id="202755" name="Rectangle 3"/>
          <p:cNvSpPr>
            <a:spLocks noGrp="1" noChangeArrowheads="1"/>
          </p:cNvSpPr>
          <p:nvPr>
            <p:ph type="body" idx="1"/>
          </p:nvPr>
        </p:nvSpPr>
        <p:spPr/>
        <p:txBody>
          <a:bodyPr/>
          <a:lstStyle/>
          <a:p>
            <a:r>
              <a:rPr lang="en-US"/>
              <a:t>Here we will discuss about commands using which data from the tables would be extracted and updated in different ways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A91BF0-6853-4D02-8B46-F7EB95764BBC}" type="slidenum">
              <a:rPr lang="en-US"/>
              <a:pPr/>
              <a:t>32</a:t>
            </a:fld>
            <a:endParaRPr lang="en-US"/>
          </a:p>
        </p:txBody>
      </p:sp>
      <p:sp>
        <p:nvSpPr>
          <p:cNvPr id="203778" name="Rectangle 2"/>
          <p:cNvSpPr>
            <a:spLocks noRot="1" noChangeArrowheads="1" noTextEdit="1"/>
          </p:cNvSpPr>
          <p:nvPr>
            <p:ph type="sldImg"/>
          </p:nvPr>
        </p:nvSpPr>
        <p:spPr>
          <a:ln/>
        </p:spPr>
      </p:sp>
      <p:sp>
        <p:nvSpPr>
          <p:cNvPr id="203779" name="Rectangle 3"/>
          <p:cNvSpPr>
            <a:spLocks noGrp="1" noChangeArrowheads="1"/>
          </p:cNvSpPr>
          <p:nvPr>
            <p:ph type="body" idx="1"/>
          </p:nvPr>
        </p:nvSpPr>
        <p:spPr/>
        <p:txBody>
          <a:bodyPr/>
          <a:lstStyle/>
          <a:p>
            <a:r>
              <a:rPr lang="en-US"/>
              <a:t>In the first format, we would pass values for all the columns in exactly the same order in which they appear in the table</a:t>
            </a:r>
          </a:p>
          <a:p>
            <a:endParaRPr lang="en-US"/>
          </a:p>
          <a:p>
            <a:r>
              <a:rPr lang="en-US"/>
              <a:t>When we wish to insert values only for few selected columns. For e.g in a Customer table, we may know only the Cust_Id, Cust_Last_Name,  Cust_Mid_Name,  Cust_First_Name, Account_No, Account_Type and  Bank_Branch  but not the emailid. So, we may insert only values for Cust_Id, Cust_Last_Name,  Cust_Mid_Name,  Cust_First_Name, Account_No, Account_Type and  Bank_Branch columns in this case. The value of the remaining column will be represented as NULL by default.</a:t>
            </a:r>
          </a:p>
          <a:p>
            <a:endParaRPr lang="en-US"/>
          </a:p>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BA1A70-EBA1-4C12-A2BB-DACFC94904F3}" type="slidenum">
              <a:rPr lang="en-US"/>
              <a:pPr/>
              <a:t>35</a:t>
            </a:fld>
            <a:endParaRPr lang="en-US"/>
          </a:p>
        </p:txBody>
      </p:sp>
      <p:sp>
        <p:nvSpPr>
          <p:cNvPr id="325634" name="Rectangle 2"/>
          <p:cNvSpPr>
            <a:spLocks noRot="1" noChangeArrowheads="1" noTextEdit="1"/>
          </p:cNvSpPr>
          <p:nvPr>
            <p:ph type="sldImg"/>
          </p:nvPr>
        </p:nvSpPr>
        <p:spPr>
          <a:ln/>
        </p:spPr>
      </p:sp>
      <p:sp>
        <p:nvSpPr>
          <p:cNvPr id="325635" name="Rectangle 3"/>
          <p:cNvSpPr>
            <a:spLocks noGrp="1" noChangeArrowheads="1"/>
          </p:cNvSpPr>
          <p:nvPr>
            <p:ph type="body" idx="1"/>
          </p:nvPr>
        </p:nvSpPr>
        <p:spPr/>
        <p:txBody>
          <a:bodyPr/>
          <a:lstStyle/>
          <a:p>
            <a:endParaRPr lang="en-US">
              <a:solidFill>
                <a:schemeClr val="bg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C15D7C-F95F-4F3D-8A27-47322346D5CB}" type="slidenum">
              <a:rPr lang="en-US"/>
              <a:pPr/>
              <a:t>37</a:t>
            </a:fld>
            <a:endParaRPr lang="en-US"/>
          </a:p>
        </p:txBody>
      </p:sp>
      <p:sp>
        <p:nvSpPr>
          <p:cNvPr id="245762" name="Rectangle 2"/>
          <p:cNvSpPr>
            <a:spLocks noRot="1" noChangeArrowheads="1" noTextEdit="1"/>
          </p:cNvSpPr>
          <p:nvPr>
            <p:ph type="sldImg"/>
          </p:nvPr>
        </p:nvSpPr>
        <p:spPr>
          <a:ln/>
        </p:spPr>
      </p:sp>
      <p:sp>
        <p:nvSpPr>
          <p:cNvPr id="245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386613-BCFB-42ED-9F78-C91B18B0AEA3}" type="slidenum">
              <a:rPr lang="en-US"/>
              <a:pPr/>
              <a:t>39</a:t>
            </a:fld>
            <a:endParaRPr lang="en-US"/>
          </a:p>
        </p:txBody>
      </p:sp>
      <p:sp>
        <p:nvSpPr>
          <p:cNvPr id="246786" name="Rectangle 2"/>
          <p:cNvSpPr>
            <a:spLocks noRot="1" noChangeArrowheads="1" noTextEdit="1"/>
          </p:cNvSpPr>
          <p:nvPr>
            <p:ph type="sldImg"/>
          </p:nvPr>
        </p:nvSpPr>
        <p:spPr>
          <a:ln/>
        </p:spPr>
      </p:sp>
      <p:sp>
        <p:nvSpPr>
          <p:cNvPr id="246787" name="Rectangle 3"/>
          <p:cNvSpPr>
            <a:spLocks noGrp="1" noChangeArrowheads="1"/>
          </p:cNvSpPr>
          <p:nvPr>
            <p:ph type="body" idx="1"/>
          </p:nvPr>
        </p:nvSpPr>
        <p:spPr/>
        <p:txBody>
          <a:bodyPr/>
          <a:lstStyle/>
          <a:p>
            <a:r>
              <a:rPr lang="en-US"/>
              <a:t>Examples:</a:t>
            </a:r>
          </a:p>
          <a:p>
            <a:r>
              <a:rPr lang="en-US" b="1">
                <a:solidFill>
                  <a:schemeClr val="bg1"/>
                </a:solidFill>
              </a:rPr>
              <a:t>Get the first name of all the customers</a:t>
            </a:r>
          </a:p>
          <a:p>
            <a:r>
              <a:rPr lang="en-US">
                <a:solidFill>
                  <a:srgbClr val="0000FF"/>
                </a:solidFill>
                <a:effectLst>
                  <a:outerShdw blurRad="38100" dist="38100" dir="2700000" algn="tl">
                    <a:srgbClr val="C0C0C0"/>
                  </a:outerShdw>
                </a:effectLst>
              </a:rPr>
              <a:t>SELECT</a:t>
            </a:r>
            <a:r>
              <a:rPr lang="en-US"/>
              <a:t> Cust_First_Name </a:t>
            </a:r>
            <a:r>
              <a:rPr lang="en-US">
                <a:solidFill>
                  <a:schemeClr val="accent2"/>
                </a:solidFill>
                <a:effectLst>
                  <a:outerShdw blurRad="38100" dist="38100" dir="2700000" algn="tl">
                    <a:srgbClr val="C0C0C0"/>
                  </a:outerShdw>
                </a:effectLst>
              </a:rPr>
              <a:t>FROM</a:t>
            </a:r>
            <a:r>
              <a:rPr lang="en-US"/>
              <a:t> </a:t>
            </a:r>
            <a:r>
              <a:rPr lang="en-US" b="1"/>
              <a:t>Customer_Details</a:t>
            </a:r>
            <a:r>
              <a:rPr lang="en-US"/>
              <a:t>;</a:t>
            </a:r>
          </a:p>
          <a:p>
            <a:endParaRPr lang="en-US"/>
          </a:p>
          <a:p>
            <a:r>
              <a:rPr lang="en-US" b="1"/>
              <a:t>Get the </a:t>
            </a:r>
            <a:r>
              <a:rPr lang="en-US" b="1">
                <a:solidFill>
                  <a:schemeClr val="bg1"/>
                </a:solidFill>
              </a:rPr>
              <a:t>first name</a:t>
            </a:r>
            <a:r>
              <a:rPr lang="en-US" b="1"/>
              <a:t> and bank branch of all the </a:t>
            </a:r>
            <a:r>
              <a:rPr lang="en-US" b="1">
                <a:solidFill>
                  <a:schemeClr val="bg1"/>
                </a:solidFill>
              </a:rPr>
              <a:t>customers</a:t>
            </a:r>
          </a:p>
          <a:p>
            <a:r>
              <a:rPr lang="en-US">
                <a:solidFill>
                  <a:schemeClr val="accent2"/>
                </a:solidFill>
                <a:effectLst>
                  <a:outerShdw blurRad="38100" dist="38100" dir="2700000" algn="tl">
                    <a:srgbClr val="C0C0C0"/>
                  </a:outerShdw>
                </a:effectLst>
              </a:rPr>
              <a:t>SELECT</a:t>
            </a:r>
            <a:r>
              <a:rPr lang="en-US">
                <a:solidFill>
                  <a:schemeClr val="accent2"/>
                </a:solidFill>
              </a:rPr>
              <a:t> </a:t>
            </a:r>
            <a:r>
              <a:rPr lang="en-US"/>
              <a:t>Cust_First_Name, Bank_Branch </a:t>
            </a:r>
            <a:r>
              <a:rPr lang="en-US">
                <a:solidFill>
                  <a:schemeClr val="accent2"/>
                </a:solidFill>
                <a:effectLst>
                  <a:outerShdw blurRad="38100" dist="38100" dir="2700000" algn="tl">
                    <a:srgbClr val="C0C0C0"/>
                  </a:outerShdw>
                </a:effectLst>
              </a:rPr>
              <a:t>FROM </a:t>
            </a:r>
            <a:r>
              <a:rPr lang="en-US" b="1"/>
              <a:t>Customer_Details</a:t>
            </a:r>
            <a:r>
              <a:rPr lang="en-US"/>
              <a:t>;</a:t>
            </a:r>
          </a:p>
          <a:p>
            <a:pPr eaLnBrk="0" hangingPunct="0">
              <a:spcBef>
                <a:spcPct val="0"/>
              </a:spcBef>
            </a:pPr>
            <a:endParaRPr lang="en-US"/>
          </a:p>
          <a:p>
            <a:pPr eaLnBrk="0" hangingPunct="0">
              <a:spcBef>
                <a:spcPct val="0"/>
              </a:spcBef>
            </a:pPr>
            <a:r>
              <a:rPr lang="en-US" sz="1600" b="1">
                <a:solidFill>
                  <a:schemeClr val="bg1"/>
                </a:solidFill>
                <a:latin typeface="Book Antiqua" pitchFamily="18" charset="0"/>
              </a:rPr>
              <a:t>Get full details for all </a:t>
            </a:r>
            <a:r>
              <a:rPr lang="en-US" b="1">
                <a:solidFill>
                  <a:schemeClr val="bg1"/>
                </a:solidFill>
              </a:rPr>
              <a:t>customers</a:t>
            </a:r>
            <a:r>
              <a:rPr lang="en-US" sz="1600" b="1">
                <a:solidFill>
                  <a:schemeClr val="bg1"/>
                </a:solidFill>
                <a:latin typeface="Book Antiqua" pitchFamily="18" charset="0"/>
              </a:rPr>
              <a:t> in </a:t>
            </a:r>
            <a:r>
              <a:rPr lang="en-US" b="1"/>
              <a:t>Customer_Details</a:t>
            </a:r>
            <a:r>
              <a:rPr lang="en-US" sz="1600" b="1">
                <a:solidFill>
                  <a:schemeClr val="bg1"/>
                </a:solidFill>
                <a:latin typeface="Book Antiqua" pitchFamily="18" charset="0"/>
              </a:rPr>
              <a:t> table</a:t>
            </a:r>
          </a:p>
          <a:p>
            <a:pPr eaLnBrk="0" hangingPunct="0">
              <a:spcBef>
                <a:spcPct val="0"/>
              </a:spcBef>
            </a:pPr>
            <a:r>
              <a:rPr lang="en-US">
                <a:solidFill>
                  <a:schemeClr val="accent2"/>
                </a:solidFill>
                <a:effectLst>
                  <a:outerShdw blurRad="38100" dist="38100" dir="2700000" algn="tl">
                    <a:srgbClr val="C0C0C0"/>
                  </a:outerShdw>
                </a:effectLst>
              </a:rPr>
              <a:t>SELECT</a:t>
            </a:r>
            <a:r>
              <a:rPr lang="en-US">
                <a:solidFill>
                  <a:schemeClr val="accent2"/>
                </a:solidFill>
              </a:rPr>
              <a:t> </a:t>
            </a:r>
            <a:r>
              <a:rPr lang="en-US"/>
              <a:t>  * </a:t>
            </a:r>
            <a:r>
              <a:rPr lang="en-US">
                <a:solidFill>
                  <a:schemeClr val="accent2"/>
                </a:solidFill>
                <a:effectLst>
                  <a:outerShdw blurRad="38100" dist="38100" dir="2700000" algn="tl">
                    <a:srgbClr val="C0C0C0"/>
                  </a:outerShdw>
                </a:effectLst>
              </a:rPr>
              <a:t>FROM</a:t>
            </a:r>
            <a:r>
              <a:rPr lang="en-US"/>
              <a:t> </a:t>
            </a:r>
            <a:r>
              <a:rPr lang="en-US" b="1"/>
              <a:t>Customer_Details;</a:t>
            </a:r>
            <a:endParaRPr lang="en-US"/>
          </a:p>
          <a:p>
            <a:endParaRPr lang="en-US"/>
          </a:p>
          <a:p>
            <a:endParaRPr lang="en-US"/>
          </a:p>
          <a:p>
            <a:endParaRPr lang="en-US" b="1">
              <a:solidFill>
                <a:schemeClr val="bg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B53A24-D1E3-469D-A686-091B66F0E04C}" type="slidenum">
              <a:rPr lang="en-US"/>
              <a:pPr/>
              <a:t>40</a:t>
            </a:fld>
            <a:endParaRPr lang="en-US"/>
          </a:p>
        </p:txBody>
      </p:sp>
      <p:sp>
        <p:nvSpPr>
          <p:cNvPr id="349186" name="Rectangle 2"/>
          <p:cNvSpPr>
            <a:spLocks noRot="1" noChangeArrowheads="1" noTextEdit="1"/>
          </p:cNvSpPr>
          <p:nvPr>
            <p:ph type="sldImg"/>
          </p:nvPr>
        </p:nvSpPr>
        <p:spPr>
          <a:ln/>
        </p:spPr>
      </p:sp>
      <p:sp>
        <p:nvSpPr>
          <p:cNvPr id="349187" name="Rectangle 3"/>
          <p:cNvSpPr>
            <a:spLocks noGrp="1" noChangeArrowheads="1"/>
          </p:cNvSpPr>
          <p:nvPr>
            <p:ph type="body" idx="1"/>
          </p:nvPr>
        </p:nvSpPr>
        <p:spPr/>
        <p:txBody>
          <a:bodyPr/>
          <a:lstStyle/>
          <a:p>
            <a:r>
              <a:rPr lang="en-US" b="1"/>
              <a:t>Other ways of writing the same query with customised Columns Names:</a:t>
            </a:r>
          </a:p>
          <a:p>
            <a:endParaRPr lang="en-US" b="1"/>
          </a:p>
          <a:p>
            <a:r>
              <a:rPr lang="en-US" b="1"/>
              <a:t>SELECT </a:t>
            </a:r>
            <a:r>
              <a:rPr lang="en-US"/>
              <a:t>Account_No</a:t>
            </a:r>
            <a:r>
              <a:rPr lang="en-US" b="1"/>
              <a:t> “Customer Account No.”, 	</a:t>
            </a:r>
            <a:r>
              <a:rPr lang="en-US"/>
              <a:t>Total_Available_Balance_in_Dollars</a:t>
            </a:r>
            <a:r>
              <a:rPr lang="en-US" b="1"/>
              <a:t>  AS “Total Balance”</a:t>
            </a:r>
          </a:p>
          <a:p>
            <a:r>
              <a:rPr lang="en-US" b="1"/>
              <a:t>		FROM </a:t>
            </a:r>
            <a:r>
              <a:rPr lang="en-US"/>
              <a:t>Customer_Transaction;</a:t>
            </a:r>
          </a:p>
          <a:p>
            <a:endParaRPr lang="en-US"/>
          </a:p>
          <a:p>
            <a:endParaRPr lang="en-US"/>
          </a:p>
          <a:p>
            <a:r>
              <a:rPr lang="en-US"/>
              <a:t>Or</a:t>
            </a:r>
          </a:p>
          <a:p>
            <a:endParaRPr lang="en-US"/>
          </a:p>
          <a:p>
            <a:r>
              <a:rPr lang="en-US" b="1"/>
              <a:t>SELECT </a:t>
            </a:r>
            <a:r>
              <a:rPr lang="en-US"/>
              <a:t>Account_No</a:t>
            </a:r>
            <a:r>
              <a:rPr lang="en-US" b="1"/>
              <a:t> AS CustomerAccountNo ,	</a:t>
            </a:r>
            <a:r>
              <a:rPr lang="en-US"/>
              <a:t>Total_Available_Balance_in_Dollars</a:t>
            </a:r>
            <a:r>
              <a:rPr lang="en-US" b="1"/>
              <a:t>  AS “Total Balance”</a:t>
            </a:r>
          </a:p>
          <a:p>
            <a:r>
              <a:rPr lang="en-US" b="1"/>
              <a:t>		FROM </a:t>
            </a:r>
            <a:r>
              <a:rPr lang="en-US"/>
              <a:t>Customer_Transaction;</a:t>
            </a:r>
          </a:p>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62E728-0F97-4291-9162-EBAE7BD5D4E5}" type="slidenum">
              <a:rPr lang="en-US"/>
              <a:pPr/>
              <a:t>41</a:t>
            </a:fld>
            <a:endParaRPr lang="en-US"/>
          </a:p>
        </p:txBody>
      </p:sp>
      <p:sp>
        <p:nvSpPr>
          <p:cNvPr id="206850" name="Rectangle 2"/>
          <p:cNvSpPr>
            <a:spLocks noRot="1" noChangeArrowheads="1" noTextEdit="1"/>
          </p:cNvSpPr>
          <p:nvPr>
            <p:ph type="sldImg"/>
          </p:nvPr>
        </p:nvSpPr>
        <p:spPr>
          <a:ln/>
        </p:spPr>
      </p:sp>
      <p:sp>
        <p:nvSpPr>
          <p:cNvPr id="206851" name="Rectangle 3"/>
          <p:cNvSpPr>
            <a:spLocks noGrp="1" noChangeArrowheads="1"/>
          </p:cNvSpPr>
          <p:nvPr>
            <p:ph type="body" idx="1"/>
          </p:nvPr>
        </p:nvSpPr>
        <p:spPr/>
        <p:txBody>
          <a:bodyPr/>
          <a:lstStyle/>
          <a:p>
            <a:r>
              <a:rPr lang="en-US"/>
              <a:t>Distinct will filter repetitive occurrence (s)  of a particular value.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9FF31A-714D-4BD3-BA0E-1A4BA56379A7}" type="slidenum">
              <a:rPr lang="en-US"/>
              <a:pPr/>
              <a:t>42</a:t>
            </a:fld>
            <a:endParaRPr lang="en-US"/>
          </a:p>
        </p:txBody>
      </p:sp>
      <p:sp>
        <p:nvSpPr>
          <p:cNvPr id="259074" name="Rectangle 2"/>
          <p:cNvSpPr>
            <a:spLocks noRot="1" noChangeArrowheads="1" noTextEdit="1"/>
          </p:cNvSpPr>
          <p:nvPr>
            <p:ph type="sldImg"/>
          </p:nvPr>
        </p:nvSpPr>
        <p:spPr>
          <a:ln/>
        </p:spPr>
      </p:sp>
      <p:sp>
        <p:nvSpPr>
          <p:cNvPr id="259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38145F-098A-4F44-B5B8-50AF2DE89651}" type="slidenum">
              <a:rPr lang="en-US"/>
              <a:pPr/>
              <a:t>44</a:t>
            </a:fld>
            <a:endParaRPr lang="en-US"/>
          </a:p>
        </p:txBody>
      </p:sp>
      <p:sp>
        <p:nvSpPr>
          <p:cNvPr id="260098" name="Rectangle 2"/>
          <p:cNvSpPr>
            <a:spLocks noRot="1" noChangeArrowheads="1" noTextEdit="1"/>
          </p:cNvSpPr>
          <p:nvPr>
            <p:ph type="sldImg"/>
          </p:nvPr>
        </p:nvSpPr>
        <p:spPr>
          <a:ln/>
        </p:spPr>
      </p:sp>
      <p:sp>
        <p:nvSpPr>
          <p:cNvPr id="260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9C1FBD-EF27-48D7-9462-A3DDD674B39C}" type="slidenum">
              <a:rPr lang="en-US"/>
              <a:pPr/>
              <a:t>45</a:t>
            </a:fld>
            <a:endParaRPr lang="en-US"/>
          </a:p>
        </p:txBody>
      </p:sp>
      <p:sp>
        <p:nvSpPr>
          <p:cNvPr id="290818" name="Rectangle 2"/>
          <p:cNvSpPr>
            <a:spLocks noRot="1" noChangeArrowheads="1" noTextEdit="1"/>
          </p:cNvSpPr>
          <p:nvPr>
            <p:ph type="sldImg"/>
          </p:nvPr>
        </p:nvSpPr>
        <p:spPr>
          <a:ln/>
        </p:spPr>
      </p:sp>
      <p:sp>
        <p:nvSpPr>
          <p:cNvPr id="290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EA695F-A860-48A7-B647-D1F0CFCA4668}" type="slidenum">
              <a:rPr lang="en-US"/>
              <a:pPr/>
              <a:t>46</a:t>
            </a:fld>
            <a:endParaRPr lang="en-US"/>
          </a:p>
        </p:txBody>
      </p:sp>
      <p:sp>
        <p:nvSpPr>
          <p:cNvPr id="292866" name="Rectangle 2"/>
          <p:cNvSpPr>
            <a:spLocks noRot="1"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9C488D-843C-493E-ACC8-690D57A2C088}" type="slidenum">
              <a:rPr lang="en-US"/>
              <a:pPr/>
              <a:t>47</a:t>
            </a:fld>
            <a:endParaRPr lang="en-US"/>
          </a:p>
        </p:txBody>
      </p:sp>
      <p:sp>
        <p:nvSpPr>
          <p:cNvPr id="294914" name="Rectangle 2"/>
          <p:cNvSpPr>
            <a:spLocks noRot="1" noChangeArrowheads="1" noTextEdit="1"/>
          </p:cNvSpPr>
          <p:nvPr>
            <p:ph type="sldImg"/>
          </p:nvPr>
        </p:nvSpPr>
        <p:spPr>
          <a:ln/>
        </p:spPr>
      </p:sp>
      <p:sp>
        <p:nvSpPr>
          <p:cNvPr id="294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22E943-6E6A-490F-8674-D1A37A1D5476}" type="slidenum">
              <a:rPr lang="en-US"/>
              <a:pPr/>
              <a:t>48</a:t>
            </a:fld>
            <a:endParaRPr lang="en-US"/>
          </a:p>
        </p:txBody>
      </p:sp>
      <p:sp>
        <p:nvSpPr>
          <p:cNvPr id="263170" name="Rectangle 2"/>
          <p:cNvSpPr>
            <a:spLocks noRot="1" noChangeArrowheads="1" noTextEdit="1"/>
          </p:cNvSpPr>
          <p:nvPr>
            <p:ph type="sldImg"/>
          </p:nvPr>
        </p:nvSpPr>
        <p:spPr>
          <a:ln/>
        </p:spPr>
      </p:sp>
      <p:sp>
        <p:nvSpPr>
          <p:cNvPr id="263171" name="Rectangle 3"/>
          <p:cNvSpPr>
            <a:spLocks noGrp="1" noChangeArrowheads="1"/>
          </p:cNvSpPr>
          <p:nvPr>
            <p:ph type="body" idx="1"/>
          </p:nvPr>
        </p:nvSpPr>
        <p:spPr/>
        <p:txBody>
          <a:bodyPr/>
          <a:lstStyle/>
          <a:p>
            <a:r>
              <a:rPr lang="en-US" b="1"/>
              <a:t>BETWEEN:</a:t>
            </a:r>
          </a:p>
          <a:p>
            <a:r>
              <a:rPr lang="en-US"/>
              <a:t>The BETWEEN operator is used to test a range. BETWEEN A AND B evaluates to TRUE if the value is greater than or equal to A and less than or equal to B.</a:t>
            </a:r>
          </a:p>
          <a:p>
            <a:r>
              <a:rPr lang="en-US"/>
              <a:t>If NOT is used, the result is the reverse.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11014C-5C54-4897-BFDF-70D57C48C213}" type="slidenum">
              <a:rPr lang="en-US"/>
              <a:pPr/>
              <a:t>49</a:t>
            </a:fld>
            <a:endParaRPr lang="en-US"/>
          </a:p>
        </p:txBody>
      </p:sp>
      <p:sp>
        <p:nvSpPr>
          <p:cNvPr id="264194" name="Rectangle 2"/>
          <p:cNvSpPr>
            <a:spLocks noRot="1" noChangeArrowheads="1" noTextEdit="1"/>
          </p:cNvSpPr>
          <p:nvPr>
            <p:ph type="sldImg"/>
          </p:nvPr>
        </p:nvSpPr>
        <p:spPr>
          <a:ln/>
        </p:spPr>
      </p:sp>
      <p:sp>
        <p:nvSpPr>
          <p:cNvPr id="264195" name="Rectangle 3"/>
          <p:cNvSpPr>
            <a:spLocks noGrp="1" noChangeArrowheads="1"/>
          </p:cNvSpPr>
          <p:nvPr>
            <p:ph type="body" idx="1"/>
          </p:nvPr>
        </p:nvSpPr>
        <p:spPr/>
        <p:txBody>
          <a:bodyPr/>
          <a:lstStyle/>
          <a:p>
            <a:r>
              <a:rPr lang="en-US" b="1"/>
              <a:t>IN and NOT IN:</a:t>
            </a:r>
          </a:p>
          <a:p>
            <a:r>
              <a:rPr lang="en-US"/>
              <a:t>The IN and NOT IN operators are used to test a membership condition. When using the NOT IN operator, if any value in the list or the result returned from the sub query is NULL,  the query returns no rows.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338ED8-D4CE-4D63-95C8-5D283C052047}" type="slidenum">
              <a:rPr lang="en-US"/>
              <a:pPr/>
              <a:t>50</a:t>
            </a:fld>
            <a:endParaRPr lang="en-US"/>
          </a:p>
        </p:txBody>
      </p:sp>
      <p:sp>
        <p:nvSpPr>
          <p:cNvPr id="266242" name="Rectangle 2"/>
          <p:cNvSpPr>
            <a:spLocks noRot="1" noChangeArrowheads="1" noTextEdit="1"/>
          </p:cNvSpPr>
          <p:nvPr>
            <p:ph type="sldImg"/>
          </p:nvPr>
        </p:nvSpPr>
        <p:spPr>
          <a:ln/>
        </p:spPr>
      </p:sp>
      <p:sp>
        <p:nvSpPr>
          <p:cNvPr id="266243" name="Rectangle 3"/>
          <p:cNvSpPr>
            <a:spLocks noGrp="1" noChangeArrowheads="1"/>
          </p:cNvSpPr>
          <p:nvPr>
            <p:ph type="body" idx="1"/>
          </p:nvPr>
        </p:nvSpPr>
        <p:spPr/>
        <p:txBody>
          <a:bodyPr/>
          <a:lstStyle/>
          <a:p>
            <a:r>
              <a:rPr lang="en-US" b="1"/>
              <a:t>LIKE:</a:t>
            </a:r>
          </a:p>
          <a:p>
            <a:r>
              <a:rPr lang="en-US"/>
              <a:t>The LIKE operator is used to perform pattern matching. The  pattern-search character % is used to match any character and any number of characters. The pattern-search character _ is used to match any single character.</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594030-3760-4277-B2D3-8CEB4D7D266D}" type="slidenum">
              <a:rPr lang="en-US"/>
              <a:pPr/>
              <a:t>51</a:t>
            </a:fld>
            <a:endParaRPr lang="en-US"/>
          </a:p>
        </p:txBody>
      </p:sp>
      <p:sp>
        <p:nvSpPr>
          <p:cNvPr id="267266" name="Rectangle 2"/>
          <p:cNvSpPr>
            <a:spLocks noRot="1" noChangeArrowheads="1" noTextEdit="1"/>
          </p:cNvSpPr>
          <p:nvPr>
            <p:ph type="sldImg"/>
          </p:nvPr>
        </p:nvSpPr>
        <p:spPr>
          <a:ln/>
        </p:spPr>
      </p:sp>
      <p:sp>
        <p:nvSpPr>
          <p:cNvPr id="267267" name="Rectangle 3"/>
          <p:cNvSpPr>
            <a:spLocks noGrp="1" noChangeArrowheads="1"/>
          </p:cNvSpPr>
          <p:nvPr>
            <p:ph type="body" idx="1"/>
          </p:nvPr>
        </p:nvSpPr>
        <p:spPr/>
        <p:txBody>
          <a:bodyPr/>
          <a:lstStyle/>
          <a:p>
            <a:r>
              <a:rPr lang="en-US" b="1"/>
              <a:t>IS NULL:</a:t>
            </a:r>
          </a:p>
          <a:p>
            <a:r>
              <a:rPr lang="en-US"/>
              <a:t>To find the NULL values or the NOT NULL values, you need to use the IS NULL operator. The = or != operator will not work with NULL values. IS NULL evaluates to TRUE if the value is NULL. IS NOT NULL evaluates to TRUE is the value is not NULL.</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334F83-3944-4476-8259-EE024A7EC2D4}" type="slidenum">
              <a:rPr lang="en-US"/>
              <a:pPr/>
              <a:t>52</a:t>
            </a:fld>
            <a:endParaRPr lang="en-US"/>
          </a:p>
        </p:txBody>
      </p:sp>
      <p:sp>
        <p:nvSpPr>
          <p:cNvPr id="228354" name="Rectangle 2"/>
          <p:cNvSpPr>
            <a:spLocks noRot="1" noChangeArrowheads="1" noTextEdit="1"/>
          </p:cNvSpPr>
          <p:nvPr>
            <p:ph type="sldImg"/>
          </p:nvPr>
        </p:nvSpPr>
        <p:spPr>
          <a:ln/>
        </p:spPr>
      </p:sp>
      <p:sp>
        <p:nvSpPr>
          <p:cNvPr id="228355" name="Rectangle 3"/>
          <p:cNvSpPr>
            <a:spLocks noGrp="1" noChangeArrowheads="1"/>
          </p:cNvSpPr>
          <p:nvPr>
            <p:ph type="body" idx="1"/>
          </p:nvPr>
        </p:nvSpPr>
        <p:spPr/>
        <p:txBody>
          <a:bodyPr/>
          <a:lstStyle/>
          <a:p>
            <a:r>
              <a:rPr lang="en-US"/>
              <a:t>Column alias names can be used in the ORDER BY clause.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4CEE89-CA68-4980-AF5F-9249BFCC059E}" type="slidenum">
              <a:rPr lang="en-US"/>
              <a:pPr/>
              <a:t>53</a:t>
            </a:fld>
            <a:endParaRPr lang="en-US"/>
          </a:p>
        </p:txBody>
      </p:sp>
      <p:sp>
        <p:nvSpPr>
          <p:cNvPr id="229378" name="Rectangle 2"/>
          <p:cNvSpPr>
            <a:spLocks noRot="1" noChangeArrowheads="1" noTextEdit="1"/>
          </p:cNvSpPr>
          <p:nvPr>
            <p:ph type="sldImg"/>
          </p:nvPr>
        </p:nvSpPr>
        <p:spPr>
          <a:ln/>
        </p:spPr>
      </p:sp>
      <p:sp>
        <p:nvSpPr>
          <p:cNvPr id="229379" name="Rectangle 3"/>
          <p:cNvSpPr>
            <a:spLocks noGrp="1" noChangeArrowheads="1"/>
          </p:cNvSpPr>
          <p:nvPr>
            <p:ph type="body" idx="1"/>
          </p:nvPr>
        </p:nvSpPr>
        <p:spPr/>
        <p:txBody>
          <a:bodyPr/>
          <a:lstStyle/>
          <a:p>
            <a:r>
              <a:rPr lang="en-US"/>
              <a:t>Not only can you use the column name or the column alias to sort the result set of a query, you can also sort the results by specifying the position of the column in the SELECT clause.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B94E30-97D3-4E75-BC6D-59B0A8F865C8}" type="slidenum">
              <a:rPr lang="en-US"/>
              <a:pPr/>
              <a:t>54</a:t>
            </a:fld>
            <a:endParaRPr lang="en-US"/>
          </a:p>
        </p:txBody>
      </p:sp>
      <p:sp>
        <p:nvSpPr>
          <p:cNvPr id="308226" name="Rectangle 2"/>
          <p:cNvSpPr>
            <a:spLocks noRot="1" noChangeArrowheads="1" noTextEdit="1"/>
          </p:cNvSpPr>
          <p:nvPr>
            <p:ph type="sldImg"/>
          </p:nvPr>
        </p:nvSpPr>
        <p:spPr>
          <a:ln/>
        </p:spPr>
      </p:sp>
      <p:sp>
        <p:nvSpPr>
          <p:cNvPr id="308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EC42EC-3F9B-430A-9DD8-34CE795F038C}" type="slidenum">
              <a:rPr lang="en-US"/>
              <a:pPr/>
              <a:t>55</a:t>
            </a:fld>
            <a:endParaRPr lang="en-US"/>
          </a:p>
        </p:txBody>
      </p:sp>
      <p:sp>
        <p:nvSpPr>
          <p:cNvPr id="234498" name="Rectangle 2"/>
          <p:cNvSpPr>
            <a:spLocks noRot="1" noChangeArrowheads="1" noTextEdit="1"/>
          </p:cNvSpPr>
          <p:nvPr>
            <p:ph type="sldImg"/>
          </p:nvPr>
        </p:nvSpPr>
        <p:spPr>
          <a:ln/>
        </p:spPr>
      </p:sp>
      <p:sp>
        <p:nvSpPr>
          <p:cNvPr id="234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65A578-8AA1-4AAF-80AC-941758CA90DC}" type="slidenum">
              <a:rPr lang="en-US"/>
              <a:pPr/>
              <a:t>56</a:t>
            </a:fld>
            <a:endParaRPr lang="en-US"/>
          </a:p>
        </p:txBody>
      </p:sp>
      <p:sp>
        <p:nvSpPr>
          <p:cNvPr id="235522" name="Rectangle 2"/>
          <p:cNvSpPr>
            <a:spLocks noRot="1" noChangeArrowheads="1" noTextEdit="1"/>
          </p:cNvSpPr>
          <p:nvPr>
            <p:ph type="sldImg"/>
          </p:nvPr>
        </p:nvSpPr>
        <p:spPr>
          <a:ln/>
        </p:spPr>
      </p:sp>
      <p:sp>
        <p:nvSpPr>
          <p:cNvPr id="235523" name="Rectangle 3"/>
          <p:cNvSpPr>
            <a:spLocks noGrp="1" noChangeArrowheads="1"/>
          </p:cNvSpPr>
          <p:nvPr>
            <p:ph type="body" idx="1"/>
          </p:nvPr>
        </p:nvSpPr>
        <p:spPr/>
        <p:txBody>
          <a:bodyPr/>
          <a:lstStyle/>
          <a:p>
            <a:r>
              <a:rPr lang="en-US"/>
              <a:t>Group functions do not process NULL values and do not return a NULL value, even when NULL are the only values evaluated. For example, a COUNT or SUM of NULL values will result in 0.</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271913-AE48-4610-B1FB-00D926BC5BE4}" type="slidenum">
              <a:rPr lang="en-US"/>
              <a:pPr/>
              <a:t>57</a:t>
            </a:fld>
            <a:endParaRPr lang="en-US"/>
          </a:p>
        </p:txBody>
      </p:sp>
      <p:sp>
        <p:nvSpPr>
          <p:cNvPr id="239618" name="Rectangle 2"/>
          <p:cNvSpPr>
            <a:spLocks noRot="1" noChangeArrowheads="1" noTextEdit="1"/>
          </p:cNvSpPr>
          <p:nvPr>
            <p:ph type="sldImg"/>
          </p:nvPr>
        </p:nvSpPr>
        <p:spPr>
          <a:ln/>
        </p:spPr>
      </p:sp>
      <p:sp>
        <p:nvSpPr>
          <p:cNvPr id="239619" name="Rectangle 3"/>
          <p:cNvSpPr>
            <a:spLocks noGrp="1" noChangeArrowheads="1"/>
          </p:cNvSpPr>
          <p:nvPr>
            <p:ph type="body" idx="1"/>
          </p:nvPr>
        </p:nvSpPr>
        <p:spPr/>
        <p:txBody>
          <a:bodyPr/>
          <a:lstStyle/>
          <a:p>
            <a:r>
              <a:rPr lang="en-US" b="1"/>
              <a:t>MIN:</a:t>
            </a:r>
          </a:p>
          <a:p>
            <a:r>
              <a:rPr lang="en-US"/>
              <a:t>This function has the syntax MIN([{DISTINCT | ALL }] &lt;x&gt;), where x is an expression. This function returns the lowest value in the expression x.</a:t>
            </a:r>
          </a:p>
          <a:p>
            <a:pPr>
              <a:buFontTx/>
              <a:buChar char="•"/>
            </a:pPr>
            <a:r>
              <a:rPr lang="en-US"/>
              <a:t>If the expression x is a date data type, it returns a DATE. For dates, the minimum is the earliest date.</a:t>
            </a:r>
          </a:p>
          <a:p>
            <a:pPr>
              <a:buFontTx/>
              <a:buChar char="•"/>
            </a:pPr>
            <a:r>
              <a:rPr lang="en-US"/>
              <a:t>If the expression x is a numeric data type, it returns a NUMBER. For numbers, the minimum is the smallest number.</a:t>
            </a:r>
          </a:p>
          <a:p>
            <a:pPr>
              <a:buFontTx/>
              <a:buChar char="•"/>
            </a:pPr>
            <a:r>
              <a:rPr lang="en-US"/>
              <a:t>If the expression is a character data type, it returns a VARCHAR2. for character strings, the minimum is the one that sorts lowest based on the database character set.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66827D-8744-4CD7-A34D-3DF28A9D982A}" type="slidenum">
              <a:rPr lang="en-US"/>
              <a:pPr/>
              <a:t>58</a:t>
            </a:fld>
            <a:endParaRPr lang="en-US"/>
          </a:p>
        </p:txBody>
      </p:sp>
      <p:sp>
        <p:nvSpPr>
          <p:cNvPr id="238594" name="Rectangle 2"/>
          <p:cNvSpPr>
            <a:spLocks noRot="1" noChangeArrowheads="1" noTextEdit="1"/>
          </p:cNvSpPr>
          <p:nvPr>
            <p:ph type="sldImg"/>
          </p:nvPr>
        </p:nvSpPr>
        <p:spPr>
          <a:ln/>
        </p:spPr>
      </p:sp>
      <p:sp>
        <p:nvSpPr>
          <p:cNvPr id="238595" name="Rectangle 3"/>
          <p:cNvSpPr>
            <a:spLocks noGrp="1" noChangeArrowheads="1"/>
          </p:cNvSpPr>
          <p:nvPr>
            <p:ph type="body" idx="1"/>
          </p:nvPr>
        </p:nvSpPr>
        <p:spPr/>
        <p:txBody>
          <a:bodyPr/>
          <a:lstStyle/>
          <a:p>
            <a:r>
              <a:rPr lang="en-US" b="1"/>
              <a:t>MAX:</a:t>
            </a:r>
          </a:p>
          <a:p>
            <a:r>
              <a:rPr lang="en-US"/>
              <a:t>This function has the syntax MAX([{DISTINCT | ALL }] &lt;x&gt;), where x is an expression. This function returns the highest value in the expression x.</a:t>
            </a:r>
          </a:p>
          <a:p>
            <a:pPr>
              <a:buFontTx/>
              <a:buChar char="•"/>
            </a:pPr>
            <a:r>
              <a:rPr lang="en-US"/>
              <a:t>If the expression x is a date data type, it returns a DATE. For dates, the maximum is the latest date.</a:t>
            </a:r>
          </a:p>
          <a:p>
            <a:pPr>
              <a:buFontTx/>
              <a:buChar char="•"/>
            </a:pPr>
            <a:r>
              <a:rPr lang="en-US"/>
              <a:t>If the expression x is a numeric data type, it returns a NUMBER. For numbers, the maximum is the largest number.</a:t>
            </a:r>
          </a:p>
          <a:p>
            <a:pPr>
              <a:buFontTx/>
              <a:buChar char="•"/>
            </a:pPr>
            <a:r>
              <a:rPr lang="en-US"/>
              <a:t>If the expression is a character data type, it returns a VARCHAR2. for character strings, the maximum is the one that sorts lhighest based on the database character set.</a:t>
            </a:r>
          </a:p>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95F703-1796-4106-8885-2F4985A7570A}" type="slidenum">
              <a:rPr lang="en-US"/>
              <a:pPr/>
              <a:t>59</a:t>
            </a:fld>
            <a:endParaRPr lang="en-US"/>
          </a:p>
        </p:txBody>
      </p:sp>
      <p:sp>
        <p:nvSpPr>
          <p:cNvPr id="237570" name="Rectangle 2"/>
          <p:cNvSpPr>
            <a:spLocks noRot="1" noChangeArrowheads="1" noTextEdit="1"/>
          </p:cNvSpPr>
          <p:nvPr>
            <p:ph type="sldImg"/>
          </p:nvPr>
        </p:nvSpPr>
        <p:spPr>
          <a:ln/>
        </p:spPr>
      </p:sp>
      <p:sp>
        <p:nvSpPr>
          <p:cNvPr id="237571" name="Rectangle 3"/>
          <p:cNvSpPr>
            <a:spLocks noGrp="1" noChangeArrowheads="1"/>
          </p:cNvSpPr>
          <p:nvPr>
            <p:ph type="body" idx="1"/>
          </p:nvPr>
        </p:nvSpPr>
        <p:spPr/>
        <p:txBody>
          <a:bodyPr/>
          <a:lstStyle/>
          <a:p>
            <a:r>
              <a:rPr lang="en-US" b="1"/>
              <a:t>AVG: </a:t>
            </a:r>
          </a:p>
          <a:p>
            <a:r>
              <a:rPr lang="en-US"/>
              <a:t>This function has the syntax AVG ( [DISTINCT | ALL] &lt;n&gt;), where n is a  numeric expression. The AVG function returns the mean of the expression n. If neither DISTINCT nor ALL is specified in the function call, the default is ALL.</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564F54-99D7-4F73-8F22-A17A6FF6F1D9}" type="slidenum">
              <a:rPr lang="en-US"/>
              <a:pPr/>
              <a:t>60</a:t>
            </a:fld>
            <a:endParaRPr lang="en-US"/>
          </a:p>
        </p:txBody>
      </p:sp>
      <p:sp>
        <p:nvSpPr>
          <p:cNvPr id="236546" name="Rectangle 2"/>
          <p:cNvSpPr>
            <a:spLocks noRot="1" noChangeArrowheads="1" noTextEdit="1"/>
          </p:cNvSpPr>
          <p:nvPr>
            <p:ph type="sldImg"/>
          </p:nvPr>
        </p:nvSpPr>
        <p:spPr>
          <a:ln/>
        </p:spPr>
      </p:sp>
      <p:sp>
        <p:nvSpPr>
          <p:cNvPr id="236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275695-B7C2-42F8-B7A6-18358845E08F}" type="slidenum">
              <a:rPr lang="en-US"/>
              <a:pPr/>
              <a:t>61</a:t>
            </a:fld>
            <a:endParaRPr lang="en-US"/>
          </a:p>
        </p:txBody>
      </p:sp>
      <p:sp>
        <p:nvSpPr>
          <p:cNvPr id="240642" name="Rectangle 2"/>
          <p:cNvSpPr>
            <a:spLocks noRot="1" noChangeArrowheads="1" noTextEdit="1"/>
          </p:cNvSpPr>
          <p:nvPr>
            <p:ph type="sldImg"/>
          </p:nvPr>
        </p:nvSpPr>
        <p:spPr>
          <a:ln/>
        </p:spPr>
      </p:sp>
      <p:sp>
        <p:nvSpPr>
          <p:cNvPr id="240643" name="Rectangle 3"/>
          <p:cNvSpPr>
            <a:spLocks noGrp="1" noChangeArrowheads="1"/>
          </p:cNvSpPr>
          <p:nvPr>
            <p:ph type="body" idx="1"/>
          </p:nvPr>
        </p:nvSpPr>
        <p:spPr/>
        <p:txBody>
          <a:bodyPr/>
          <a:lstStyle/>
          <a:p>
            <a:r>
              <a:rPr lang="en-US" b="1"/>
              <a:t>COUNT:</a:t>
            </a:r>
            <a:r>
              <a:rPr lang="en-US"/>
              <a:t> </a:t>
            </a:r>
          </a:p>
          <a:p>
            <a:r>
              <a:rPr lang="en-US"/>
              <a:t>The COUNT function returns the number of rows in the query. The asterisk (*) is a special quantity – it counts all rows in the result set, regardless of NULLs.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1C485F-7322-4B21-8745-A55126F9DD14}" type="slidenum">
              <a:rPr lang="en-US"/>
              <a:pPr/>
              <a:t>62</a:t>
            </a:fld>
            <a:endParaRPr lang="en-US"/>
          </a:p>
        </p:txBody>
      </p:sp>
      <p:sp>
        <p:nvSpPr>
          <p:cNvPr id="313346" name="Rectangle 2"/>
          <p:cNvSpPr>
            <a:spLocks noRot="1" noChangeArrowheads="1" noTextEdit="1"/>
          </p:cNvSpPr>
          <p:nvPr>
            <p:ph type="sldImg"/>
          </p:nvPr>
        </p:nvSpPr>
        <p:spPr>
          <a:ln/>
        </p:spPr>
      </p:sp>
      <p:sp>
        <p:nvSpPr>
          <p:cNvPr id="313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249617-DB90-4521-A5F8-5D25B9FF0F82}" type="slidenum">
              <a:rPr lang="en-US"/>
              <a:pPr/>
              <a:t>63</a:t>
            </a:fld>
            <a:endParaRPr lang="en-US"/>
          </a:p>
        </p:txBody>
      </p:sp>
      <p:sp>
        <p:nvSpPr>
          <p:cNvPr id="243714" name="Rectangle 2"/>
          <p:cNvSpPr>
            <a:spLocks noRo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47138" name="Picture 2"/>
          <p:cNvPicPr>
            <a:picLocks noChangeAspect="1" noChangeArrowheads="1"/>
          </p:cNvPicPr>
          <p:nvPr/>
        </p:nvPicPr>
        <p:blipFill>
          <a:blip r:embed="rId2" cstate="print"/>
          <a:srcRect/>
          <a:stretch>
            <a:fillRect/>
          </a:stretch>
        </p:blipFill>
        <p:spPr bwMode="auto">
          <a:xfrm>
            <a:off x="3400425" y="828675"/>
            <a:ext cx="4924425" cy="828675"/>
          </a:xfrm>
          <a:prstGeom prst="rect">
            <a:avLst/>
          </a:prstGeom>
          <a:noFill/>
          <a:ln w="9525">
            <a:noFill/>
            <a:miter lim="800000"/>
            <a:headEnd/>
            <a:tailEnd/>
          </a:ln>
          <a:effectLst/>
        </p:spPr>
      </p:pic>
      <p:sp>
        <p:nvSpPr>
          <p:cNvPr id="347139" name="Rectangle 3"/>
          <p:cNvSpPr>
            <a:spLocks noGrp="1" noChangeArrowheads="1"/>
          </p:cNvSpPr>
          <p:nvPr>
            <p:ph type="ctrTitle"/>
          </p:nvPr>
        </p:nvSpPr>
        <p:spPr>
          <a:xfrm>
            <a:off x="685800" y="4343400"/>
            <a:ext cx="7772400" cy="685800"/>
          </a:xfrm>
        </p:spPr>
        <p:txBody>
          <a:bodyPr lIns="91440" anchor="t"/>
          <a:lstStyle>
            <a:lvl1pPr>
              <a:defRPr sz="2800"/>
            </a:lvl1pPr>
          </a:lstStyle>
          <a:p>
            <a:r>
              <a:rPr lang="en-US"/>
              <a:t>Click to edit Master title style</a:t>
            </a:r>
          </a:p>
        </p:txBody>
      </p:sp>
      <p:sp>
        <p:nvSpPr>
          <p:cNvPr id="347140" name="Rectangle 4"/>
          <p:cNvSpPr>
            <a:spLocks noGrp="1" noChangeArrowheads="1"/>
          </p:cNvSpPr>
          <p:nvPr>
            <p:ph type="subTitle" idx="1"/>
          </p:nvPr>
        </p:nvSpPr>
        <p:spPr>
          <a:xfrm>
            <a:off x="685800" y="5181600"/>
            <a:ext cx="6400800" cy="457200"/>
          </a:xfrm>
        </p:spPr>
        <p:txBody>
          <a:bodyPr lIns="91440" tIns="45720"/>
          <a:lstStyle>
            <a:lvl1pPr marL="0" indent="0">
              <a:buFontTx/>
              <a:buNone/>
              <a:defRPr>
                <a:solidFill>
                  <a:srgbClr val="777777"/>
                </a:solidFill>
              </a:defRPr>
            </a:lvl1pPr>
          </a:lstStyle>
          <a:p>
            <a:r>
              <a:rPr lang="en-US"/>
              <a:t>Click to edit Master subtitle style</a:t>
            </a:r>
          </a:p>
        </p:txBody>
      </p:sp>
      <p:sp>
        <p:nvSpPr>
          <p:cNvPr id="347141" name="Rectangle 5"/>
          <p:cNvSpPr>
            <a:spLocks noChangeArrowheads="1"/>
          </p:cNvSpPr>
          <p:nvPr/>
        </p:nvSpPr>
        <p:spPr bwMode="auto">
          <a:xfrm>
            <a:off x="152400" y="152400"/>
            <a:ext cx="8839200" cy="6400800"/>
          </a:xfrm>
          <a:prstGeom prst="rect">
            <a:avLst/>
          </a:prstGeom>
          <a:noFill/>
          <a:ln w="19050">
            <a:solidFill>
              <a:srgbClr val="B2B2B2"/>
            </a:solidFill>
            <a:miter lim="800000"/>
            <a:headEnd/>
            <a:tailEnd/>
          </a:ln>
          <a:effectLst/>
        </p:spPr>
        <p:txBody>
          <a:bodyPr wrap="none" anchor="ctr"/>
          <a:lstStyle/>
          <a:p>
            <a:endParaRPr lang="en-US"/>
          </a:p>
        </p:txBody>
      </p:sp>
      <p:sp>
        <p:nvSpPr>
          <p:cNvPr id="347142" name="Rectangle 6"/>
          <p:cNvSpPr>
            <a:spLocks noChangeArrowheads="1"/>
          </p:cNvSpPr>
          <p:nvPr/>
        </p:nvSpPr>
        <p:spPr bwMode="auto">
          <a:xfrm>
            <a:off x="3505200" y="6553200"/>
            <a:ext cx="2633663" cy="244475"/>
          </a:xfrm>
          <a:prstGeom prst="rect">
            <a:avLst/>
          </a:prstGeom>
          <a:noFill/>
          <a:ln w="12700" algn="ctr">
            <a:noFill/>
            <a:miter lim="800000"/>
            <a:headEnd/>
            <a:tailEnd/>
          </a:ln>
          <a:effectLst/>
        </p:spPr>
        <p:txBody>
          <a:bodyPr wrap="none" lIns="92075" tIns="46038" rIns="92075" bIns="46038">
            <a:spAutoFit/>
          </a:bodyPr>
          <a:lstStyle/>
          <a:p>
            <a:pPr marL="173038" indent="-173038">
              <a:buClrTx/>
              <a:buSzTx/>
              <a:buFontTx/>
              <a:buNone/>
            </a:pPr>
            <a:r>
              <a:rPr lang="en-US" sz="1000" b="0">
                <a:solidFill>
                  <a:schemeClr val="tx2"/>
                </a:solidFill>
              </a:rPr>
              <a:t>Copyright © 2007, Infosys Technologies Ltd</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219200"/>
            <a:ext cx="4229100" cy="4868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219200"/>
            <a:ext cx="4229100" cy="4868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369888"/>
            <a:ext cx="2171700" cy="57181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369888"/>
            <a:ext cx="6362700" cy="5718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369888"/>
            <a:ext cx="8686800" cy="609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219200"/>
            <a:ext cx="4229100" cy="4868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219200"/>
            <a:ext cx="4229100" cy="4868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369888"/>
            <a:ext cx="8686800" cy="609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219200"/>
            <a:ext cx="8610600" cy="4868863"/>
          </a:xfrm>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46114" name="Picture 2" descr="Untitled-1"/>
          <p:cNvPicPr>
            <a:picLocks noChangeAspect="1" noChangeArrowheads="1"/>
          </p:cNvPicPr>
          <p:nvPr/>
        </p:nvPicPr>
        <p:blipFill>
          <a:blip r:embed="rId15" cstate="print"/>
          <a:srcRect/>
          <a:stretch>
            <a:fillRect/>
          </a:stretch>
        </p:blipFill>
        <p:spPr bwMode="auto">
          <a:xfrm>
            <a:off x="0" y="6353175"/>
            <a:ext cx="9144000" cy="504825"/>
          </a:xfrm>
          <a:prstGeom prst="rect">
            <a:avLst/>
          </a:prstGeom>
          <a:noFill/>
        </p:spPr>
      </p:pic>
      <p:sp>
        <p:nvSpPr>
          <p:cNvPr id="346115" name="Rectangle 3"/>
          <p:cNvSpPr>
            <a:spLocks noGrp="1" noChangeArrowheads="1"/>
          </p:cNvSpPr>
          <p:nvPr>
            <p:ph type="title"/>
          </p:nvPr>
        </p:nvSpPr>
        <p:spPr bwMode="auto">
          <a:xfrm>
            <a:off x="228600" y="369888"/>
            <a:ext cx="8686800" cy="609600"/>
          </a:xfrm>
          <a:prstGeom prst="rect">
            <a:avLst/>
          </a:prstGeom>
          <a:noFill/>
          <a:ln w="9525">
            <a:noFill/>
            <a:miter lim="800000"/>
            <a:headEnd/>
            <a:tailEnd/>
          </a:ln>
          <a:effectLst/>
        </p:spPr>
        <p:txBody>
          <a:bodyPr vert="horz" wrap="square" lIns="0" tIns="45720" rIns="91440" bIns="45720" numCol="1" anchor="ctr" anchorCtr="0" compatLnSpc="1">
            <a:prstTxWarp prst="textNoShape">
              <a:avLst/>
            </a:prstTxWarp>
          </a:bodyPr>
          <a:lstStyle/>
          <a:p>
            <a:pPr lvl="0"/>
            <a:r>
              <a:rPr lang="en-US" smtClean="0"/>
              <a:t>Click to edit Master title style</a:t>
            </a:r>
          </a:p>
        </p:txBody>
      </p:sp>
      <p:sp>
        <p:nvSpPr>
          <p:cNvPr id="346116" name="Rectangle 4"/>
          <p:cNvSpPr>
            <a:spLocks noGrp="1" noChangeArrowheads="1"/>
          </p:cNvSpPr>
          <p:nvPr>
            <p:ph type="body" idx="1"/>
          </p:nvPr>
        </p:nvSpPr>
        <p:spPr bwMode="auto">
          <a:xfrm>
            <a:off x="228600" y="1219200"/>
            <a:ext cx="8610600" cy="4868863"/>
          </a:xfrm>
          <a:prstGeom prst="rect">
            <a:avLst/>
          </a:prstGeom>
          <a:noFill/>
          <a:ln w="9525">
            <a:noFill/>
            <a:miter lim="800000"/>
            <a:headEnd/>
            <a:tailEnd/>
          </a:ln>
          <a:effectLst/>
        </p:spPr>
        <p:txBody>
          <a:bodyPr vert="horz" wrap="square" lIns="0" tIns="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46117" name="Rectangle 5"/>
          <p:cNvSpPr>
            <a:spLocks noChangeArrowheads="1"/>
          </p:cNvSpPr>
          <p:nvPr/>
        </p:nvSpPr>
        <p:spPr bwMode="auto">
          <a:xfrm>
            <a:off x="152400" y="152400"/>
            <a:ext cx="8839200" cy="6172200"/>
          </a:xfrm>
          <a:prstGeom prst="rect">
            <a:avLst/>
          </a:prstGeom>
          <a:noFill/>
          <a:ln w="19050">
            <a:solidFill>
              <a:srgbClr val="B2B2B2"/>
            </a:solidFill>
            <a:miter lim="800000"/>
            <a:headEnd/>
            <a:tailEnd/>
          </a:ln>
          <a:effectLst/>
        </p:spPr>
        <p:txBody>
          <a:bodyPr wrap="none" anchor="ctr"/>
          <a:lstStyle/>
          <a:p>
            <a:endParaRPr lang="en-US"/>
          </a:p>
        </p:txBody>
      </p:sp>
      <p:sp>
        <p:nvSpPr>
          <p:cNvPr id="346118" name="Line 6"/>
          <p:cNvSpPr>
            <a:spLocks noChangeShapeType="1"/>
          </p:cNvSpPr>
          <p:nvPr/>
        </p:nvSpPr>
        <p:spPr bwMode="auto">
          <a:xfrm>
            <a:off x="152400" y="1090613"/>
            <a:ext cx="8775700" cy="0"/>
          </a:xfrm>
          <a:prstGeom prst="line">
            <a:avLst/>
          </a:prstGeom>
          <a:noFill/>
          <a:ln w="12700">
            <a:solidFill>
              <a:schemeClr val="tx2"/>
            </a:solidFill>
            <a:round/>
            <a:headEnd/>
            <a:tailEnd/>
          </a:ln>
          <a:effectLst/>
        </p:spPr>
        <p:txBody>
          <a:bodyPr/>
          <a:lstStyle/>
          <a:p>
            <a:endParaRPr lang="en-US"/>
          </a:p>
        </p:txBody>
      </p:sp>
      <p:sp>
        <p:nvSpPr>
          <p:cNvPr id="346119" name="Text Box 7"/>
          <p:cNvSpPr txBox="1">
            <a:spLocks noChangeArrowheads="1"/>
          </p:cNvSpPr>
          <p:nvPr/>
        </p:nvSpPr>
        <p:spPr bwMode="auto">
          <a:xfrm>
            <a:off x="4387850" y="6521450"/>
            <a:ext cx="381000" cy="274638"/>
          </a:xfrm>
          <a:prstGeom prst="rect">
            <a:avLst/>
          </a:prstGeom>
          <a:noFill/>
          <a:ln w="9525">
            <a:noFill/>
            <a:miter lim="800000"/>
            <a:headEnd/>
            <a:tailEnd/>
          </a:ln>
          <a:effectLst/>
        </p:spPr>
        <p:txBody>
          <a:bodyPr>
            <a:spAutoFit/>
          </a:bodyPr>
          <a:lstStyle/>
          <a:p>
            <a:pPr eaLnBrk="1" hangingPunct="1">
              <a:spcBef>
                <a:spcPct val="0"/>
              </a:spcBef>
              <a:buClrTx/>
              <a:buSzTx/>
              <a:buFontTx/>
              <a:buNone/>
            </a:pPr>
            <a:fld id="{0C6390D5-A208-487C-AD75-D9D1AB6A1F9A}" type="slidenum">
              <a:rPr lang="en-US" b="0">
                <a:solidFill>
                  <a:schemeClr val="bg1"/>
                </a:solidFill>
              </a:rPr>
              <a:pPr eaLnBrk="1" hangingPunct="1">
                <a:spcBef>
                  <a:spcPct val="0"/>
                </a:spcBef>
                <a:buClrTx/>
                <a:buSzTx/>
                <a:buFontTx/>
                <a:buNone/>
              </a:pPr>
              <a:t>‹#›</a:t>
            </a:fld>
            <a:endParaRPr lang="en-US" b="0">
              <a:solidFill>
                <a:schemeClr val="bg1"/>
              </a:solidFill>
            </a:endParaRPr>
          </a:p>
        </p:txBody>
      </p:sp>
      <p:pic>
        <p:nvPicPr>
          <p:cNvPr id="346120" name="Picture 8" descr="E&amp;RLOGOsmall"/>
          <p:cNvPicPr>
            <a:picLocks noChangeAspect="1" noChangeArrowheads="1"/>
          </p:cNvPicPr>
          <p:nvPr/>
        </p:nvPicPr>
        <p:blipFill>
          <a:blip r:embed="rId16" cstate="print"/>
          <a:srcRect/>
          <a:stretch>
            <a:fillRect/>
          </a:stretch>
        </p:blipFill>
        <p:spPr bwMode="auto">
          <a:xfrm>
            <a:off x="8001000" y="381000"/>
            <a:ext cx="609600" cy="609600"/>
          </a:xfrm>
          <a:prstGeom prst="rect">
            <a:avLst/>
          </a:prstGeom>
          <a:noFill/>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Lst>
  <p:txStyles>
    <p:titleStyle>
      <a:lvl1pPr algn="l" rtl="0" fontAlgn="base">
        <a:spcBef>
          <a:spcPct val="0"/>
        </a:spcBef>
        <a:spcAft>
          <a:spcPct val="0"/>
        </a:spcAft>
        <a:defRPr sz="2400" b="1">
          <a:solidFill>
            <a:schemeClr val="accent2"/>
          </a:solidFill>
          <a:latin typeface="+mj-lt"/>
          <a:ea typeface="+mj-ea"/>
          <a:cs typeface="+mj-cs"/>
        </a:defRPr>
      </a:lvl1pPr>
      <a:lvl2pPr algn="l" rtl="0" fontAlgn="base">
        <a:spcBef>
          <a:spcPct val="0"/>
        </a:spcBef>
        <a:spcAft>
          <a:spcPct val="0"/>
        </a:spcAft>
        <a:defRPr sz="2400" b="1">
          <a:solidFill>
            <a:schemeClr val="accent2"/>
          </a:solidFill>
          <a:latin typeface="Arial" charset="0"/>
        </a:defRPr>
      </a:lvl2pPr>
      <a:lvl3pPr algn="l" rtl="0" fontAlgn="base">
        <a:spcBef>
          <a:spcPct val="0"/>
        </a:spcBef>
        <a:spcAft>
          <a:spcPct val="0"/>
        </a:spcAft>
        <a:defRPr sz="2400" b="1">
          <a:solidFill>
            <a:schemeClr val="accent2"/>
          </a:solidFill>
          <a:latin typeface="Arial" charset="0"/>
        </a:defRPr>
      </a:lvl3pPr>
      <a:lvl4pPr algn="l" rtl="0" fontAlgn="base">
        <a:spcBef>
          <a:spcPct val="0"/>
        </a:spcBef>
        <a:spcAft>
          <a:spcPct val="0"/>
        </a:spcAft>
        <a:defRPr sz="2400" b="1">
          <a:solidFill>
            <a:schemeClr val="accent2"/>
          </a:solidFill>
          <a:latin typeface="Arial" charset="0"/>
        </a:defRPr>
      </a:lvl4pPr>
      <a:lvl5pPr algn="l" rtl="0" fontAlgn="base">
        <a:spcBef>
          <a:spcPct val="0"/>
        </a:spcBef>
        <a:spcAft>
          <a:spcPct val="0"/>
        </a:spcAft>
        <a:defRPr sz="2400" b="1">
          <a:solidFill>
            <a:schemeClr val="accent2"/>
          </a:solidFill>
          <a:latin typeface="Arial" charset="0"/>
        </a:defRPr>
      </a:lvl5pPr>
      <a:lvl6pPr marL="457200" algn="l" rtl="0" fontAlgn="base">
        <a:spcBef>
          <a:spcPct val="0"/>
        </a:spcBef>
        <a:spcAft>
          <a:spcPct val="0"/>
        </a:spcAft>
        <a:defRPr sz="2400" b="1">
          <a:solidFill>
            <a:schemeClr val="accent2"/>
          </a:solidFill>
          <a:latin typeface="Arial" charset="0"/>
        </a:defRPr>
      </a:lvl6pPr>
      <a:lvl7pPr marL="914400" algn="l" rtl="0" fontAlgn="base">
        <a:spcBef>
          <a:spcPct val="0"/>
        </a:spcBef>
        <a:spcAft>
          <a:spcPct val="0"/>
        </a:spcAft>
        <a:defRPr sz="2400" b="1">
          <a:solidFill>
            <a:schemeClr val="accent2"/>
          </a:solidFill>
          <a:latin typeface="Arial" charset="0"/>
        </a:defRPr>
      </a:lvl7pPr>
      <a:lvl8pPr marL="1371600" algn="l" rtl="0" fontAlgn="base">
        <a:spcBef>
          <a:spcPct val="0"/>
        </a:spcBef>
        <a:spcAft>
          <a:spcPct val="0"/>
        </a:spcAft>
        <a:defRPr sz="2400" b="1">
          <a:solidFill>
            <a:schemeClr val="accent2"/>
          </a:solidFill>
          <a:latin typeface="Arial" charset="0"/>
        </a:defRPr>
      </a:lvl8pPr>
      <a:lvl9pPr marL="1828800" algn="l" rtl="0" fontAlgn="base">
        <a:spcBef>
          <a:spcPct val="0"/>
        </a:spcBef>
        <a:spcAft>
          <a:spcPct val="0"/>
        </a:spcAft>
        <a:defRPr sz="2400" b="1">
          <a:solidFill>
            <a:schemeClr val="accent2"/>
          </a:solidFill>
          <a:latin typeface="Arial" charset="0"/>
        </a:defRPr>
      </a:lvl9pPr>
    </p:titleStyle>
    <p:bodyStyle>
      <a:lvl1pPr marL="190500" indent="-190500" algn="l" rtl="0" fontAlgn="base">
        <a:spcBef>
          <a:spcPct val="20000"/>
        </a:spcBef>
        <a:spcAft>
          <a:spcPct val="0"/>
        </a:spcAft>
        <a:buClr>
          <a:schemeClr val="tx2"/>
        </a:buClr>
        <a:buChar char="•"/>
        <a:defRPr sz="2000">
          <a:solidFill>
            <a:schemeClr val="tx1"/>
          </a:solidFill>
          <a:latin typeface="+mn-lt"/>
          <a:ea typeface="+mn-ea"/>
          <a:cs typeface="+mn-cs"/>
        </a:defRPr>
      </a:lvl1pPr>
      <a:lvl2pPr marL="666750" indent="-285750" algn="l" rtl="0" fontAlgn="base">
        <a:spcBef>
          <a:spcPct val="20000"/>
        </a:spcBef>
        <a:spcAft>
          <a:spcPct val="0"/>
        </a:spcAft>
        <a:buClr>
          <a:schemeClr val="tx2"/>
        </a:buClr>
        <a:buChar char="–"/>
        <a:defRPr>
          <a:solidFill>
            <a:schemeClr val="tx1"/>
          </a:solidFill>
          <a:latin typeface="+mn-lt"/>
        </a:defRPr>
      </a:lvl2pPr>
      <a:lvl3pPr marL="1047750" indent="-190500" algn="l" rtl="0" fontAlgn="base">
        <a:spcBef>
          <a:spcPct val="20000"/>
        </a:spcBef>
        <a:spcAft>
          <a:spcPct val="0"/>
        </a:spcAft>
        <a:buClr>
          <a:schemeClr val="tx2"/>
        </a:buClr>
        <a:buChar char="•"/>
        <a:defRPr sz="1600">
          <a:solidFill>
            <a:schemeClr val="tx1"/>
          </a:solidFill>
          <a:latin typeface="+mn-lt"/>
        </a:defRPr>
      </a:lvl3pPr>
      <a:lvl4pPr marL="1428750" indent="-190500" algn="l" rtl="0" fontAlgn="base">
        <a:spcBef>
          <a:spcPct val="20000"/>
        </a:spcBef>
        <a:spcAft>
          <a:spcPct val="0"/>
        </a:spcAft>
        <a:buClr>
          <a:schemeClr val="tx2"/>
        </a:buClr>
        <a:buChar char="–"/>
        <a:defRPr sz="1400">
          <a:solidFill>
            <a:schemeClr val="tx1"/>
          </a:solidFill>
          <a:latin typeface="+mn-lt"/>
        </a:defRPr>
      </a:lvl4pPr>
      <a:lvl5pPr marL="1809750" indent="-190500" algn="l" rtl="0" fontAlgn="base">
        <a:spcBef>
          <a:spcPct val="20000"/>
        </a:spcBef>
        <a:spcAft>
          <a:spcPct val="0"/>
        </a:spcAft>
        <a:buClr>
          <a:schemeClr val="tx2"/>
        </a:buClr>
        <a:buChar char="»"/>
        <a:defRPr sz="1200">
          <a:solidFill>
            <a:schemeClr val="tx1"/>
          </a:solidFill>
          <a:latin typeface="+mn-lt"/>
        </a:defRPr>
      </a:lvl5pPr>
      <a:lvl6pPr marL="2266950" indent="-190500" algn="l" rtl="0" fontAlgn="base">
        <a:spcBef>
          <a:spcPct val="20000"/>
        </a:spcBef>
        <a:spcAft>
          <a:spcPct val="0"/>
        </a:spcAft>
        <a:buClr>
          <a:schemeClr val="tx2"/>
        </a:buClr>
        <a:buChar char="»"/>
        <a:defRPr sz="1200">
          <a:solidFill>
            <a:schemeClr val="tx1"/>
          </a:solidFill>
          <a:latin typeface="+mn-lt"/>
        </a:defRPr>
      </a:lvl6pPr>
      <a:lvl7pPr marL="2724150" indent="-190500" algn="l" rtl="0" fontAlgn="base">
        <a:spcBef>
          <a:spcPct val="20000"/>
        </a:spcBef>
        <a:spcAft>
          <a:spcPct val="0"/>
        </a:spcAft>
        <a:buClr>
          <a:schemeClr val="tx2"/>
        </a:buClr>
        <a:buChar char="»"/>
        <a:defRPr sz="1200">
          <a:solidFill>
            <a:schemeClr val="tx1"/>
          </a:solidFill>
          <a:latin typeface="+mn-lt"/>
        </a:defRPr>
      </a:lvl7pPr>
      <a:lvl8pPr marL="3181350" indent="-190500" algn="l" rtl="0" fontAlgn="base">
        <a:spcBef>
          <a:spcPct val="20000"/>
        </a:spcBef>
        <a:spcAft>
          <a:spcPct val="0"/>
        </a:spcAft>
        <a:buClr>
          <a:schemeClr val="tx2"/>
        </a:buClr>
        <a:buChar char="»"/>
        <a:defRPr sz="1200">
          <a:solidFill>
            <a:schemeClr val="tx1"/>
          </a:solidFill>
          <a:latin typeface="+mn-lt"/>
        </a:defRPr>
      </a:lvl8pPr>
      <a:lvl9pPr marL="3638550" indent="-190500" algn="l" rtl="0" fontAlgn="base">
        <a:spcBef>
          <a:spcPct val="20000"/>
        </a:spcBef>
        <a:spcAft>
          <a:spcPct val="0"/>
        </a:spcAft>
        <a:buClr>
          <a:schemeClr val="tx2"/>
        </a:buClr>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Foreign%20Key%20Demos.xl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Microsoft_Office_Excel_97-2003_Worksheet2.xls"/></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2258" name="Rectangle 2"/>
          <p:cNvSpPr>
            <a:spLocks noGrp="1" noChangeArrowheads="1"/>
          </p:cNvSpPr>
          <p:nvPr>
            <p:ph type="ctrTitle"/>
          </p:nvPr>
        </p:nvSpPr>
        <p:spPr>
          <a:xfrm>
            <a:off x="304800" y="4953000"/>
            <a:ext cx="7772400" cy="685800"/>
          </a:xfrm>
        </p:spPr>
        <p:txBody>
          <a:bodyPr/>
          <a:lstStyle/>
          <a:p>
            <a:r>
              <a:rPr lang="en-US"/>
              <a:t>RDBMS – Day 3</a:t>
            </a:r>
          </a:p>
        </p:txBody>
      </p:sp>
      <p:sp>
        <p:nvSpPr>
          <p:cNvPr id="352259" name="Text Box 3"/>
          <p:cNvSpPr txBox="1">
            <a:spLocks noChangeArrowheads="1"/>
          </p:cNvSpPr>
          <p:nvPr/>
        </p:nvSpPr>
        <p:spPr bwMode="auto">
          <a:xfrm>
            <a:off x="381000" y="6172200"/>
            <a:ext cx="1981200" cy="274638"/>
          </a:xfrm>
          <a:prstGeom prst="rect">
            <a:avLst/>
          </a:prstGeom>
          <a:noFill/>
          <a:ln w="12700">
            <a:noFill/>
            <a:miter lim="800000"/>
            <a:headEnd/>
            <a:tailEnd/>
          </a:ln>
          <a:effectLst/>
        </p:spPr>
        <p:txBody>
          <a:bodyPr>
            <a:spAutoFit/>
          </a:bodyPr>
          <a:lstStyle/>
          <a:p>
            <a:pPr algn="l"/>
            <a:r>
              <a:rPr lang="en-US">
                <a:solidFill>
                  <a:schemeClr val="tx2"/>
                </a:solidFill>
              </a:rPr>
              <a:t>ER/CORP/CRS/DB07/003</a:t>
            </a:r>
          </a:p>
        </p:txBody>
      </p:sp>
      <p:sp>
        <p:nvSpPr>
          <p:cNvPr id="352260" name="Text Box 4"/>
          <p:cNvSpPr txBox="1">
            <a:spLocks noChangeArrowheads="1"/>
          </p:cNvSpPr>
          <p:nvPr/>
        </p:nvSpPr>
        <p:spPr bwMode="auto">
          <a:xfrm>
            <a:off x="7543800" y="6172200"/>
            <a:ext cx="1066800" cy="274638"/>
          </a:xfrm>
          <a:prstGeom prst="rect">
            <a:avLst/>
          </a:prstGeom>
          <a:noFill/>
          <a:ln w="12700">
            <a:noFill/>
            <a:miter lim="800000"/>
            <a:headEnd/>
            <a:tailEnd/>
          </a:ln>
          <a:effectLst/>
        </p:spPr>
        <p:txBody>
          <a:bodyPr>
            <a:spAutoFit/>
          </a:bodyPr>
          <a:lstStyle/>
          <a:p>
            <a:pPr algn="r"/>
            <a:r>
              <a:rPr lang="en-US">
                <a:solidFill>
                  <a:schemeClr val="tx2"/>
                </a:solidFill>
              </a:rPr>
              <a:t>Ver. No.: 3.0</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4306" name="Rectangle 2"/>
          <p:cNvSpPr>
            <a:spLocks noGrp="1" noChangeArrowheads="1"/>
          </p:cNvSpPr>
          <p:nvPr>
            <p:ph type="title"/>
          </p:nvPr>
        </p:nvSpPr>
        <p:spPr/>
        <p:txBody>
          <a:bodyPr/>
          <a:lstStyle/>
          <a:p>
            <a:r>
              <a:rPr lang="en-US"/>
              <a:t>Recap</a:t>
            </a:r>
          </a:p>
        </p:txBody>
      </p:sp>
      <p:sp>
        <p:nvSpPr>
          <p:cNvPr id="354307" name="Rectangle 3"/>
          <p:cNvSpPr>
            <a:spLocks noGrp="1" noChangeArrowheads="1"/>
          </p:cNvSpPr>
          <p:nvPr>
            <p:ph type="body" idx="1"/>
          </p:nvPr>
        </p:nvSpPr>
        <p:spPr/>
        <p:txBody>
          <a:bodyPr/>
          <a:lstStyle/>
          <a:p>
            <a:r>
              <a:rPr lang="en-US"/>
              <a:t>Logical Database Design</a:t>
            </a:r>
          </a:p>
          <a:p>
            <a:r>
              <a:rPr lang="en-US"/>
              <a:t>Converting ER Diagrams to relational schema</a:t>
            </a:r>
          </a:p>
          <a:p>
            <a:r>
              <a:rPr lang="en-US"/>
              <a:t>Normalization 1NF, 2NF, 3NF, BCNF</a:t>
            </a:r>
          </a:p>
          <a:p>
            <a:r>
              <a:rPr lang="en-US"/>
              <a:t>De-normalization</a:t>
            </a:r>
          </a:p>
          <a:p>
            <a:r>
              <a:rPr lang="en-US"/>
              <a:t>Merits and Demerits of Normalization</a:t>
            </a:r>
          </a:p>
          <a:p>
            <a:pPr>
              <a:buFontTx/>
              <a:buNone/>
            </a:pPr>
            <a:r>
              <a:rPr lang="en-US"/>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54307">
                                            <p:txEl>
                                              <p:pRg st="0" end="0"/>
                                            </p:txEl>
                                          </p:spTgt>
                                        </p:tgtEl>
                                        <p:attrNameLst>
                                          <p:attrName>style.visibility</p:attrName>
                                        </p:attrNameLst>
                                      </p:cBhvr>
                                      <p:to>
                                        <p:strVal val="visible"/>
                                      </p:to>
                                    </p:set>
                                    <p:animEffect transition="in" filter="blinds(horizontal)">
                                      <p:cBhvr>
                                        <p:cTn id="7" dur="500"/>
                                        <p:tgtEl>
                                          <p:spTgt spid="354307">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54307">
                                            <p:txEl>
                                              <p:pRg st="1" end="1"/>
                                            </p:txEl>
                                          </p:spTgt>
                                        </p:tgtEl>
                                        <p:attrNameLst>
                                          <p:attrName>style.visibility</p:attrName>
                                        </p:attrNameLst>
                                      </p:cBhvr>
                                      <p:to>
                                        <p:strVal val="visible"/>
                                      </p:to>
                                    </p:set>
                                    <p:animEffect transition="in" filter="blinds(horizontal)">
                                      <p:cBhvr>
                                        <p:cTn id="10" dur="500"/>
                                        <p:tgtEl>
                                          <p:spTgt spid="354307">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54307">
                                            <p:txEl>
                                              <p:pRg st="5" end="5"/>
                                            </p:txEl>
                                          </p:spTgt>
                                        </p:tgtEl>
                                        <p:attrNameLst>
                                          <p:attrName>style.visibility</p:attrName>
                                        </p:attrNameLst>
                                      </p:cBhvr>
                                      <p:to>
                                        <p:strVal val="visible"/>
                                      </p:to>
                                    </p:set>
                                    <p:animEffect transition="in" filter="blinds(horizontal)">
                                      <p:cBhvr>
                                        <p:cTn id="13" dur="500"/>
                                        <p:tgtEl>
                                          <p:spTgt spid="354307">
                                            <p:txEl>
                                              <p:pRg st="5" end="5"/>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54307">
                                            <p:txEl>
                                              <p:pRg st="2" end="2"/>
                                            </p:txEl>
                                          </p:spTgt>
                                        </p:tgtEl>
                                        <p:attrNameLst>
                                          <p:attrName>style.visibility</p:attrName>
                                        </p:attrNameLst>
                                      </p:cBhvr>
                                      <p:to>
                                        <p:strVal val="visible"/>
                                      </p:to>
                                    </p:set>
                                    <p:animEffect transition="in" filter="blinds(horizontal)">
                                      <p:cBhvr>
                                        <p:cTn id="16" dur="500"/>
                                        <p:tgtEl>
                                          <p:spTgt spid="354307">
                                            <p:txEl>
                                              <p:pRg st="2" end="2"/>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54307">
                                            <p:txEl>
                                              <p:pRg st="3" end="3"/>
                                            </p:txEl>
                                          </p:spTgt>
                                        </p:tgtEl>
                                        <p:attrNameLst>
                                          <p:attrName>style.visibility</p:attrName>
                                        </p:attrNameLst>
                                      </p:cBhvr>
                                      <p:to>
                                        <p:strVal val="visible"/>
                                      </p:to>
                                    </p:set>
                                    <p:animEffect transition="in" filter="blinds(horizontal)">
                                      <p:cBhvr>
                                        <p:cTn id="19" dur="500"/>
                                        <p:tgtEl>
                                          <p:spTgt spid="354307">
                                            <p:txEl>
                                              <p:pRg st="3" end="3"/>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54307">
                                            <p:txEl>
                                              <p:pRg st="4" end="4"/>
                                            </p:txEl>
                                          </p:spTgt>
                                        </p:tgtEl>
                                        <p:attrNameLst>
                                          <p:attrName>style.visibility</p:attrName>
                                        </p:attrNameLst>
                                      </p:cBhvr>
                                      <p:to>
                                        <p:strVal val="visible"/>
                                      </p:to>
                                    </p:set>
                                    <p:animEffect transition="in" filter="blinds(horizontal)">
                                      <p:cBhvr>
                                        <p:cTn id="22" dur="500"/>
                                        <p:tgtEl>
                                          <p:spTgt spid="3543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p:txBody>
          <a:bodyPr/>
          <a:lstStyle/>
          <a:p>
            <a:r>
              <a:rPr lang="en-US"/>
              <a:t>Session Plan</a:t>
            </a:r>
          </a:p>
        </p:txBody>
      </p:sp>
      <p:sp>
        <p:nvSpPr>
          <p:cNvPr id="356355" name="Rectangle 3"/>
          <p:cNvSpPr>
            <a:spLocks noGrp="1" noChangeArrowheads="1"/>
          </p:cNvSpPr>
          <p:nvPr>
            <p:ph type="body" idx="1"/>
          </p:nvPr>
        </p:nvSpPr>
        <p:spPr/>
        <p:txBody>
          <a:bodyPr/>
          <a:lstStyle/>
          <a:p>
            <a:r>
              <a:rPr lang="en-US"/>
              <a:t>Introduction to SQL</a:t>
            </a:r>
          </a:p>
          <a:p>
            <a:r>
              <a:rPr lang="en-US"/>
              <a:t>DDL Statements</a:t>
            </a:r>
          </a:p>
          <a:p>
            <a:pPr lvl="1"/>
            <a:r>
              <a:rPr lang="en-US"/>
              <a:t>Create Table</a:t>
            </a:r>
          </a:p>
          <a:p>
            <a:pPr lvl="1"/>
            <a:r>
              <a:rPr lang="en-US"/>
              <a:t>Alter Table</a:t>
            </a:r>
          </a:p>
          <a:p>
            <a:pPr lvl="1"/>
            <a:r>
              <a:rPr lang="en-US"/>
              <a:t>Drop Table</a:t>
            </a:r>
          </a:p>
          <a:p>
            <a:pPr lvl="1"/>
            <a:r>
              <a:rPr lang="en-US"/>
              <a:t>Truncate Table</a:t>
            </a:r>
          </a:p>
          <a:p>
            <a:r>
              <a:rPr lang="en-US"/>
              <a:t>Create Index</a:t>
            </a:r>
          </a:p>
          <a:p>
            <a:r>
              <a:rPr lang="en-US"/>
              <a:t>Merits &amp; Demerits of Index</a:t>
            </a:r>
          </a:p>
          <a:p>
            <a:r>
              <a:rPr lang="en-US"/>
              <a:t>Relational Operators</a:t>
            </a:r>
          </a:p>
          <a:p>
            <a:r>
              <a:rPr lang="en-US"/>
              <a:t>DML Statements</a:t>
            </a:r>
          </a:p>
          <a:p>
            <a:pPr lvl="1"/>
            <a:r>
              <a:rPr lang="en-US"/>
              <a:t>Insert into</a:t>
            </a:r>
          </a:p>
          <a:p>
            <a:pPr lvl="1"/>
            <a:r>
              <a:rPr lang="en-US"/>
              <a:t>Delete from</a:t>
            </a:r>
          </a:p>
          <a:p>
            <a:pPr lvl="1"/>
            <a:r>
              <a:rPr lang="en-US"/>
              <a:t>Select …</a:t>
            </a:r>
          </a:p>
          <a:p>
            <a:pPr lvl="1"/>
            <a:r>
              <a:rPr lang="en-US"/>
              <a:t>Update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6355">
                                            <p:txEl>
                                              <p:pRg st="0" end="0"/>
                                            </p:txEl>
                                          </p:spTgt>
                                        </p:tgtEl>
                                        <p:attrNameLst>
                                          <p:attrName>style.visibility</p:attrName>
                                        </p:attrNameLst>
                                      </p:cBhvr>
                                      <p:to>
                                        <p:strVal val="visible"/>
                                      </p:to>
                                    </p:set>
                                    <p:animEffect transition="in" filter="blinds(horizontal)">
                                      <p:cBhvr>
                                        <p:cTn id="7" dur="500"/>
                                        <p:tgtEl>
                                          <p:spTgt spid="3563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56355">
                                            <p:txEl>
                                              <p:pRg st="1" end="1"/>
                                            </p:txEl>
                                          </p:spTgt>
                                        </p:tgtEl>
                                        <p:attrNameLst>
                                          <p:attrName>style.visibility</p:attrName>
                                        </p:attrNameLst>
                                      </p:cBhvr>
                                      <p:to>
                                        <p:strVal val="visible"/>
                                      </p:to>
                                    </p:set>
                                    <p:animEffect transition="in" filter="blinds(horizontal)">
                                      <p:cBhvr>
                                        <p:cTn id="12" dur="500"/>
                                        <p:tgtEl>
                                          <p:spTgt spid="356355">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56355">
                                            <p:txEl>
                                              <p:pRg st="2" end="2"/>
                                            </p:txEl>
                                          </p:spTgt>
                                        </p:tgtEl>
                                        <p:attrNameLst>
                                          <p:attrName>style.visibility</p:attrName>
                                        </p:attrNameLst>
                                      </p:cBhvr>
                                      <p:to>
                                        <p:strVal val="visible"/>
                                      </p:to>
                                    </p:set>
                                    <p:animEffect transition="in" filter="blinds(horizontal)">
                                      <p:cBhvr>
                                        <p:cTn id="15" dur="500"/>
                                        <p:tgtEl>
                                          <p:spTgt spid="356355">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56355">
                                            <p:txEl>
                                              <p:pRg st="3" end="3"/>
                                            </p:txEl>
                                          </p:spTgt>
                                        </p:tgtEl>
                                        <p:attrNameLst>
                                          <p:attrName>style.visibility</p:attrName>
                                        </p:attrNameLst>
                                      </p:cBhvr>
                                      <p:to>
                                        <p:strVal val="visible"/>
                                      </p:to>
                                    </p:set>
                                    <p:animEffect transition="in" filter="blinds(horizontal)">
                                      <p:cBhvr>
                                        <p:cTn id="18" dur="500"/>
                                        <p:tgtEl>
                                          <p:spTgt spid="356355">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56355">
                                            <p:txEl>
                                              <p:pRg st="4" end="4"/>
                                            </p:txEl>
                                          </p:spTgt>
                                        </p:tgtEl>
                                        <p:attrNameLst>
                                          <p:attrName>style.visibility</p:attrName>
                                        </p:attrNameLst>
                                      </p:cBhvr>
                                      <p:to>
                                        <p:strVal val="visible"/>
                                      </p:to>
                                    </p:set>
                                    <p:animEffect transition="in" filter="blinds(horizontal)">
                                      <p:cBhvr>
                                        <p:cTn id="21" dur="500"/>
                                        <p:tgtEl>
                                          <p:spTgt spid="356355">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56355">
                                            <p:txEl>
                                              <p:pRg st="5" end="5"/>
                                            </p:txEl>
                                          </p:spTgt>
                                        </p:tgtEl>
                                        <p:attrNameLst>
                                          <p:attrName>style.visibility</p:attrName>
                                        </p:attrNameLst>
                                      </p:cBhvr>
                                      <p:to>
                                        <p:strVal val="visible"/>
                                      </p:to>
                                    </p:set>
                                    <p:animEffect transition="in" filter="blinds(horizontal)">
                                      <p:cBhvr>
                                        <p:cTn id="24" dur="500"/>
                                        <p:tgtEl>
                                          <p:spTgt spid="356355">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356355">
                                            <p:txEl>
                                              <p:pRg st="6" end="6"/>
                                            </p:txEl>
                                          </p:spTgt>
                                        </p:tgtEl>
                                        <p:attrNameLst>
                                          <p:attrName>style.visibility</p:attrName>
                                        </p:attrNameLst>
                                      </p:cBhvr>
                                      <p:to>
                                        <p:strVal val="visible"/>
                                      </p:to>
                                    </p:set>
                                    <p:animEffect transition="in" filter="blinds(horizontal)">
                                      <p:cBhvr>
                                        <p:cTn id="29" dur="500"/>
                                        <p:tgtEl>
                                          <p:spTgt spid="356355">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356355">
                                            <p:txEl>
                                              <p:pRg st="7" end="7"/>
                                            </p:txEl>
                                          </p:spTgt>
                                        </p:tgtEl>
                                        <p:attrNameLst>
                                          <p:attrName>style.visibility</p:attrName>
                                        </p:attrNameLst>
                                      </p:cBhvr>
                                      <p:to>
                                        <p:strVal val="visible"/>
                                      </p:to>
                                    </p:set>
                                    <p:animEffect transition="in" filter="blinds(horizontal)">
                                      <p:cBhvr>
                                        <p:cTn id="34" dur="500"/>
                                        <p:tgtEl>
                                          <p:spTgt spid="356355">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356355">
                                            <p:txEl>
                                              <p:pRg st="8" end="8"/>
                                            </p:txEl>
                                          </p:spTgt>
                                        </p:tgtEl>
                                        <p:attrNameLst>
                                          <p:attrName>style.visibility</p:attrName>
                                        </p:attrNameLst>
                                      </p:cBhvr>
                                      <p:to>
                                        <p:strVal val="visible"/>
                                      </p:to>
                                    </p:set>
                                    <p:animEffect transition="in" filter="blinds(horizontal)">
                                      <p:cBhvr>
                                        <p:cTn id="39" dur="500"/>
                                        <p:tgtEl>
                                          <p:spTgt spid="356355">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356355">
                                            <p:txEl>
                                              <p:pRg st="9" end="9"/>
                                            </p:txEl>
                                          </p:spTgt>
                                        </p:tgtEl>
                                        <p:attrNameLst>
                                          <p:attrName>style.visibility</p:attrName>
                                        </p:attrNameLst>
                                      </p:cBhvr>
                                      <p:to>
                                        <p:strVal val="visible"/>
                                      </p:to>
                                    </p:set>
                                    <p:animEffect transition="in" filter="blinds(horizontal)">
                                      <p:cBhvr>
                                        <p:cTn id="44" dur="500"/>
                                        <p:tgtEl>
                                          <p:spTgt spid="356355">
                                            <p:txEl>
                                              <p:pRg st="9" end="9"/>
                                            </p:txEl>
                                          </p:spTgt>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356355">
                                            <p:txEl>
                                              <p:pRg st="10" end="10"/>
                                            </p:txEl>
                                          </p:spTgt>
                                        </p:tgtEl>
                                        <p:attrNameLst>
                                          <p:attrName>style.visibility</p:attrName>
                                        </p:attrNameLst>
                                      </p:cBhvr>
                                      <p:to>
                                        <p:strVal val="visible"/>
                                      </p:to>
                                    </p:set>
                                    <p:animEffect transition="in" filter="blinds(horizontal)">
                                      <p:cBhvr>
                                        <p:cTn id="47" dur="500"/>
                                        <p:tgtEl>
                                          <p:spTgt spid="356355">
                                            <p:txEl>
                                              <p:pRg st="10" end="10"/>
                                            </p:txEl>
                                          </p:spTgt>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356355">
                                            <p:txEl>
                                              <p:pRg st="11" end="11"/>
                                            </p:txEl>
                                          </p:spTgt>
                                        </p:tgtEl>
                                        <p:attrNameLst>
                                          <p:attrName>style.visibility</p:attrName>
                                        </p:attrNameLst>
                                      </p:cBhvr>
                                      <p:to>
                                        <p:strVal val="visible"/>
                                      </p:to>
                                    </p:set>
                                    <p:animEffect transition="in" filter="blinds(horizontal)">
                                      <p:cBhvr>
                                        <p:cTn id="50" dur="500"/>
                                        <p:tgtEl>
                                          <p:spTgt spid="356355">
                                            <p:txEl>
                                              <p:pRg st="11" end="11"/>
                                            </p:txEl>
                                          </p:spTgt>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356355">
                                            <p:txEl>
                                              <p:pRg st="12" end="12"/>
                                            </p:txEl>
                                          </p:spTgt>
                                        </p:tgtEl>
                                        <p:attrNameLst>
                                          <p:attrName>style.visibility</p:attrName>
                                        </p:attrNameLst>
                                      </p:cBhvr>
                                      <p:to>
                                        <p:strVal val="visible"/>
                                      </p:to>
                                    </p:set>
                                    <p:animEffect transition="in" filter="blinds(horizontal)">
                                      <p:cBhvr>
                                        <p:cTn id="53" dur="500"/>
                                        <p:tgtEl>
                                          <p:spTgt spid="356355">
                                            <p:txEl>
                                              <p:pRg st="12" end="12"/>
                                            </p:txEl>
                                          </p:spTgt>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356355">
                                            <p:txEl>
                                              <p:pRg st="13" end="13"/>
                                            </p:txEl>
                                          </p:spTgt>
                                        </p:tgtEl>
                                        <p:attrNameLst>
                                          <p:attrName>style.visibility</p:attrName>
                                        </p:attrNameLst>
                                      </p:cBhvr>
                                      <p:to>
                                        <p:strVal val="visible"/>
                                      </p:to>
                                    </p:set>
                                    <p:animEffect transition="in" filter="blinds(horizontal)">
                                      <p:cBhvr>
                                        <p:cTn id="56" dur="500"/>
                                        <p:tgtEl>
                                          <p:spTgt spid="35635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355"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6419" name="Rectangle 3"/>
          <p:cNvSpPr>
            <a:spLocks noGrp="1" noChangeArrowheads="1"/>
          </p:cNvSpPr>
          <p:nvPr>
            <p:ph type="body" idx="1"/>
          </p:nvPr>
        </p:nvSpPr>
        <p:spPr/>
        <p:txBody>
          <a:bodyPr/>
          <a:lstStyle/>
          <a:p>
            <a:r>
              <a:rPr lang="en-US"/>
              <a:t>SQL is used to make a request to retrieve data from a Database. </a:t>
            </a:r>
          </a:p>
          <a:p>
            <a:pPr>
              <a:buFontTx/>
              <a:buNone/>
            </a:pPr>
            <a:endParaRPr lang="en-US"/>
          </a:p>
          <a:p>
            <a:r>
              <a:rPr lang="en-US"/>
              <a:t>The DBMS processes the SQL request, retrieves the requested data from the Database, and returns it.</a:t>
            </a:r>
          </a:p>
          <a:p>
            <a:pPr>
              <a:buFontTx/>
              <a:buNone/>
            </a:pPr>
            <a:endParaRPr lang="en-US"/>
          </a:p>
          <a:p>
            <a:r>
              <a:rPr lang="en-US"/>
              <a:t> This process of requesting data from a Database and receiving back the results is called a Database Query and hence the name Structured Query Language.</a:t>
            </a:r>
          </a:p>
        </p:txBody>
      </p:sp>
      <p:sp>
        <p:nvSpPr>
          <p:cNvPr id="316420" name="Rectangle 4"/>
          <p:cNvSpPr>
            <a:spLocks noGrp="1" noChangeArrowheads="1"/>
          </p:cNvSpPr>
          <p:nvPr>
            <p:ph type="title"/>
          </p:nvPr>
        </p:nvSpPr>
        <p:spPr>
          <a:noFill/>
          <a:ln/>
        </p:spPr>
        <p:txBody>
          <a:bodyPr lIns="91440"/>
          <a:lstStyle/>
          <a:p>
            <a:r>
              <a:rPr lang="en-US"/>
              <a:t>SQL</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lstStyle/>
          <a:p>
            <a:r>
              <a:rPr lang="en-US"/>
              <a:t>SQL</a:t>
            </a:r>
          </a:p>
        </p:txBody>
      </p:sp>
      <p:sp>
        <p:nvSpPr>
          <p:cNvPr id="212995" name="Rectangle 3"/>
          <p:cNvSpPr>
            <a:spLocks noGrp="1" noChangeArrowheads="1"/>
          </p:cNvSpPr>
          <p:nvPr>
            <p:ph type="body" idx="1"/>
          </p:nvPr>
        </p:nvSpPr>
        <p:spPr/>
        <p:txBody>
          <a:bodyPr/>
          <a:lstStyle/>
          <a:p>
            <a:r>
              <a:rPr lang="en-US"/>
              <a:t>SQL is a language that all commercial RDBMS implementations understand. </a:t>
            </a:r>
          </a:p>
          <a:p>
            <a:pPr>
              <a:buFontTx/>
              <a:buNone/>
            </a:pPr>
            <a:endParaRPr lang="en-US"/>
          </a:p>
          <a:p>
            <a:r>
              <a:rPr lang="en-US"/>
              <a:t>SQL is a non-procedural language </a:t>
            </a:r>
          </a:p>
          <a:p>
            <a:endParaRPr lang="en-US"/>
          </a:p>
          <a:p>
            <a:r>
              <a:rPr lang="en-US"/>
              <a:t>We would be discussing SQL with respect to </a:t>
            </a:r>
            <a:r>
              <a:rPr lang="en-US" b="1"/>
              <a:t>oracle</a:t>
            </a:r>
            <a:r>
              <a:rPr lang="en-US"/>
              <a:t> syntax</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0341" name="Rectangle 5"/>
          <p:cNvSpPr>
            <a:spLocks noGrp="1" noChangeArrowheads="1"/>
          </p:cNvSpPr>
          <p:nvPr>
            <p:ph type="title"/>
          </p:nvPr>
        </p:nvSpPr>
        <p:spPr/>
        <p:txBody>
          <a:bodyPr/>
          <a:lstStyle/>
          <a:p>
            <a:r>
              <a:rPr lang="en-US"/>
              <a:t>Structured Query Language (SQL) </a:t>
            </a:r>
          </a:p>
        </p:txBody>
      </p:sp>
      <p:pic>
        <p:nvPicPr>
          <p:cNvPr id="270340" name="Picture 4"/>
          <p:cNvPicPr>
            <a:picLocks noChangeAspect="1" noChangeArrowheads="1"/>
          </p:cNvPicPr>
          <p:nvPr>
            <p:ph idx="1"/>
          </p:nvPr>
        </p:nvPicPr>
        <p:blipFill>
          <a:blip r:embed="rId2" cstate="print"/>
          <a:srcRect/>
          <a:stretch>
            <a:fillRect/>
          </a:stretch>
        </p:blipFill>
        <p:spPr>
          <a:xfrm>
            <a:off x="1381125" y="1460500"/>
            <a:ext cx="6457950" cy="3560763"/>
          </a:xfrm>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304800" y="1143000"/>
            <a:ext cx="8534400" cy="4670425"/>
          </a:xfrm>
        </p:spPr>
        <p:txBody>
          <a:bodyPr/>
          <a:lstStyle/>
          <a:p>
            <a:r>
              <a:rPr lang="en-US" b="1"/>
              <a:t>1979 </a:t>
            </a:r>
            <a:r>
              <a:rPr lang="en-US"/>
              <a:t>Oracle Corporation introduces the first commercial RDBMS</a:t>
            </a:r>
          </a:p>
          <a:p>
            <a:r>
              <a:rPr lang="en-US" b="1"/>
              <a:t>1982</a:t>
            </a:r>
            <a:r>
              <a:rPr lang="en-US"/>
              <a:t> ANSI (American National Standards Institute) forms SQL Standards Committee</a:t>
            </a:r>
          </a:p>
          <a:p>
            <a:r>
              <a:rPr lang="en-US" b="1"/>
              <a:t>1983</a:t>
            </a:r>
            <a:r>
              <a:rPr lang="en-US"/>
              <a:t> IBM  (International Business Machine) announces DB2 (a Database)</a:t>
            </a:r>
          </a:p>
          <a:p>
            <a:r>
              <a:rPr lang="en-US" b="1"/>
              <a:t>1986</a:t>
            </a:r>
            <a:r>
              <a:rPr lang="en-US"/>
              <a:t> ANSI (American National Standards Institute) SQL1 standard is approved</a:t>
            </a:r>
          </a:p>
          <a:p>
            <a:r>
              <a:rPr lang="en-US" b="1"/>
              <a:t>1987</a:t>
            </a:r>
            <a:r>
              <a:rPr lang="en-US"/>
              <a:t> ISO (International Organization for Standardization)   SQL1 standard is approved</a:t>
            </a:r>
          </a:p>
          <a:p>
            <a:r>
              <a:rPr lang="en-US" b="1"/>
              <a:t>1992</a:t>
            </a:r>
            <a:r>
              <a:rPr lang="en-US"/>
              <a:t> ANSI (American National Standards Institute) SQL2 standard is approved</a:t>
            </a:r>
          </a:p>
          <a:p>
            <a:r>
              <a:rPr lang="en-US" b="1"/>
              <a:t>2000</a:t>
            </a:r>
            <a:r>
              <a:rPr lang="en-US"/>
              <a:t> Microsoft Corporation introduces SQL Server 2000, aimed at enterprise applications  </a:t>
            </a:r>
          </a:p>
          <a:p>
            <a:r>
              <a:rPr lang="en-US" b="1"/>
              <a:t>2004</a:t>
            </a:r>
            <a:r>
              <a:rPr lang="en-US"/>
              <a:t> SQL: 2003 standard is published</a:t>
            </a:r>
          </a:p>
        </p:txBody>
      </p:sp>
      <p:sp>
        <p:nvSpPr>
          <p:cNvPr id="317444" name="Rectangle 4"/>
          <p:cNvSpPr>
            <a:spLocks noGrp="1" noChangeArrowheads="1"/>
          </p:cNvSpPr>
          <p:nvPr>
            <p:ph type="title"/>
          </p:nvPr>
        </p:nvSpPr>
        <p:spPr>
          <a:xfrm>
            <a:off x="314325" y="228600"/>
            <a:ext cx="8574088" cy="523875"/>
          </a:xfrm>
          <a:noFill/>
          <a:ln/>
        </p:spPr>
        <p:txBody>
          <a:bodyPr lIns="91440"/>
          <a:lstStyle/>
          <a:p>
            <a:r>
              <a:rPr lang="en-US"/>
              <a:t>Structured Query Language (SQL)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r>
              <a:rPr lang="en-US"/>
              <a:t>Statements</a:t>
            </a:r>
          </a:p>
        </p:txBody>
      </p:sp>
      <p:sp>
        <p:nvSpPr>
          <p:cNvPr id="220163" name="Rectangle 3"/>
          <p:cNvSpPr>
            <a:spLocks noGrp="1" noChangeArrowheads="1"/>
          </p:cNvSpPr>
          <p:nvPr>
            <p:ph type="body" idx="1"/>
          </p:nvPr>
        </p:nvSpPr>
        <p:spPr/>
        <p:txBody>
          <a:bodyPr/>
          <a:lstStyle/>
          <a:p>
            <a:r>
              <a:rPr lang="en-US" b="1"/>
              <a:t>DDL (Data Definition Language)</a:t>
            </a:r>
          </a:p>
          <a:p>
            <a:pPr lvl="1"/>
            <a:r>
              <a:rPr lang="en-US"/>
              <a:t>Create</a:t>
            </a:r>
          </a:p>
          <a:p>
            <a:pPr lvl="1"/>
            <a:r>
              <a:rPr lang="en-US"/>
              <a:t>Alter</a:t>
            </a:r>
          </a:p>
          <a:p>
            <a:pPr lvl="1"/>
            <a:r>
              <a:rPr lang="en-US"/>
              <a:t>Drop</a:t>
            </a:r>
          </a:p>
          <a:p>
            <a:pPr lvl="1"/>
            <a:r>
              <a:rPr lang="en-US"/>
              <a:t>Truncate</a:t>
            </a:r>
          </a:p>
          <a:p>
            <a:r>
              <a:rPr lang="en-US" b="1"/>
              <a:t>DML (Data Manipulation Language)</a:t>
            </a:r>
          </a:p>
          <a:p>
            <a:pPr lvl="1"/>
            <a:r>
              <a:rPr lang="en-US"/>
              <a:t>Insert </a:t>
            </a:r>
          </a:p>
          <a:p>
            <a:pPr lvl="1"/>
            <a:r>
              <a:rPr lang="en-US"/>
              <a:t>Update</a:t>
            </a:r>
          </a:p>
          <a:p>
            <a:pPr lvl="1"/>
            <a:r>
              <a:rPr lang="en-US"/>
              <a:t>Delete</a:t>
            </a:r>
          </a:p>
          <a:p>
            <a:pPr lvl="1"/>
            <a:r>
              <a:rPr lang="en-US"/>
              <a:t>Select</a:t>
            </a:r>
          </a:p>
          <a:p>
            <a:r>
              <a:rPr lang="en-US" b="1"/>
              <a:t>DCL (Data Control Language)</a:t>
            </a:r>
          </a:p>
          <a:p>
            <a:pPr lvl="1"/>
            <a:r>
              <a:rPr lang="en-US"/>
              <a:t>Grant</a:t>
            </a:r>
          </a:p>
          <a:p>
            <a:pPr lvl="1"/>
            <a:r>
              <a:rPr lang="en-US"/>
              <a:t>Revoke</a:t>
            </a:r>
          </a:p>
          <a:p>
            <a:pPr lvl="1"/>
            <a:r>
              <a:rPr lang="en-US"/>
              <a:t>Commit</a:t>
            </a:r>
          </a:p>
          <a:p>
            <a:pPr lvl="1"/>
            <a:r>
              <a:rPr lang="en-US"/>
              <a:t>Rollback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20163">
                                            <p:txEl>
                                              <p:pRg st="0" end="0"/>
                                            </p:txEl>
                                          </p:spTgt>
                                        </p:tgtEl>
                                        <p:attrNameLst>
                                          <p:attrName>style.visibility</p:attrName>
                                        </p:attrNameLst>
                                      </p:cBhvr>
                                      <p:to>
                                        <p:strVal val="visible"/>
                                      </p:to>
                                    </p:set>
                                    <p:anim calcmode="lin" valueType="num">
                                      <p:cBhvr>
                                        <p:cTn id="7" dur="1000" fill="hold"/>
                                        <p:tgtEl>
                                          <p:spTgt spid="22016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22016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20163">
                                            <p:txEl>
                                              <p:pRg st="0" end="0"/>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220163">
                                            <p:txEl>
                                              <p:pRg st="1" end="1"/>
                                            </p:txEl>
                                          </p:spTgt>
                                        </p:tgtEl>
                                        <p:attrNameLst>
                                          <p:attrName>style.visibility</p:attrName>
                                        </p:attrNameLst>
                                      </p:cBhvr>
                                      <p:to>
                                        <p:strVal val="visible"/>
                                      </p:to>
                                    </p:set>
                                    <p:anim calcmode="lin" valueType="num">
                                      <p:cBhvr>
                                        <p:cTn id="12" dur="1000" fill="hold"/>
                                        <p:tgtEl>
                                          <p:spTgt spid="220163">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22016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20163">
                                            <p:txEl>
                                              <p:pRg st="1" end="1"/>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220163">
                                            <p:txEl>
                                              <p:pRg st="2" end="2"/>
                                            </p:txEl>
                                          </p:spTgt>
                                        </p:tgtEl>
                                        <p:attrNameLst>
                                          <p:attrName>style.visibility</p:attrName>
                                        </p:attrNameLst>
                                      </p:cBhvr>
                                      <p:to>
                                        <p:strVal val="visible"/>
                                      </p:to>
                                    </p:set>
                                    <p:anim calcmode="lin" valueType="num">
                                      <p:cBhvr>
                                        <p:cTn id="17" dur="1000" fill="hold"/>
                                        <p:tgtEl>
                                          <p:spTgt spid="220163">
                                            <p:txEl>
                                              <p:pRg st="2" end="2"/>
                                            </p:txEl>
                                          </p:spTgt>
                                        </p:tgtEl>
                                        <p:attrNameLst>
                                          <p:attrName>ppt_x</p:attrName>
                                        </p:attrNameLst>
                                      </p:cBhvr>
                                      <p:tavLst>
                                        <p:tav tm="0">
                                          <p:val>
                                            <p:strVal val="#ppt_x-.2"/>
                                          </p:val>
                                        </p:tav>
                                        <p:tav tm="100000">
                                          <p:val>
                                            <p:strVal val="#ppt_x"/>
                                          </p:val>
                                        </p:tav>
                                      </p:tavLst>
                                    </p:anim>
                                    <p:anim calcmode="lin" valueType="num">
                                      <p:cBhvr>
                                        <p:cTn id="18" dur="1000" fill="hold"/>
                                        <p:tgtEl>
                                          <p:spTgt spid="22016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20163">
                                            <p:txEl>
                                              <p:pRg st="2" end="2"/>
                                            </p:txEl>
                                          </p:spTgt>
                                        </p:tgtEl>
                                      </p:cBhvr>
                                    </p:animEffect>
                                  </p:childTnLst>
                                </p:cTn>
                              </p:par>
                              <p:par>
                                <p:cTn id="20" presetID="29" presetClass="entr" presetSubtype="0" fill="hold" nodeType="withEffect">
                                  <p:stCondLst>
                                    <p:cond delay="0"/>
                                  </p:stCondLst>
                                  <p:childTnLst>
                                    <p:set>
                                      <p:cBhvr>
                                        <p:cTn id="21" dur="1" fill="hold">
                                          <p:stCondLst>
                                            <p:cond delay="0"/>
                                          </p:stCondLst>
                                        </p:cTn>
                                        <p:tgtEl>
                                          <p:spTgt spid="220163">
                                            <p:txEl>
                                              <p:pRg st="3" end="3"/>
                                            </p:txEl>
                                          </p:spTgt>
                                        </p:tgtEl>
                                        <p:attrNameLst>
                                          <p:attrName>style.visibility</p:attrName>
                                        </p:attrNameLst>
                                      </p:cBhvr>
                                      <p:to>
                                        <p:strVal val="visible"/>
                                      </p:to>
                                    </p:set>
                                    <p:anim calcmode="lin" valueType="num">
                                      <p:cBhvr>
                                        <p:cTn id="22" dur="1000" fill="hold"/>
                                        <p:tgtEl>
                                          <p:spTgt spid="220163">
                                            <p:txEl>
                                              <p:pRg st="3" end="3"/>
                                            </p:txEl>
                                          </p:spTgt>
                                        </p:tgtEl>
                                        <p:attrNameLst>
                                          <p:attrName>ppt_x</p:attrName>
                                        </p:attrNameLst>
                                      </p:cBhvr>
                                      <p:tavLst>
                                        <p:tav tm="0">
                                          <p:val>
                                            <p:strVal val="#ppt_x-.2"/>
                                          </p:val>
                                        </p:tav>
                                        <p:tav tm="100000">
                                          <p:val>
                                            <p:strVal val="#ppt_x"/>
                                          </p:val>
                                        </p:tav>
                                      </p:tavLst>
                                    </p:anim>
                                    <p:anim calcmode="lin" valueType="num">
                                      <p:cBhvr>
                                        <p:cTn id="23" dur="1000" fill="hold"/>
                                        <p:tgtEl>
                                          <p:spTgt spid="22016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220163">
                                            <p:txEl>
                                              <p:pRg st="3" end="3"/>
                                            </p:txEl>
                                          </p:spTgt>
                                        </p:tgtEl>
                                      </p:cBhvr>
                                    </p:animEffect>
                                  </p:childTnLst>
                                </p:cTn>
                              </p:par>
                              <p:par>
                                <p:cTn id="25" presetID="29" presetClass="entr" presetSubtype="0" fill="hold" nodeType="withEffect">
                                  <p:stCondLst>
                                    <p:cond delay="0"/>
                                  </p:stCondLst>
                                  <p:childTnLst>
                                    <p:set>
                                      <p:cBhvr>
                                        <p:cTn id="26" dur="1" fill="hold">
                                          <p:stCondLst>
                                            <p:cond delay="0"/>
                                          </p:stCondLst>
                                        </p:cTn>
                                        <p:tgtEl>
                                          <p:spTgt spid="220163">
                                            <p:txEl>
                                              <p:pRg st="4" end="4"/>
                                            </p:txEl>
                                          </p:spTgt>
                                        </p:tgtEl>
                                        <p:attrNameLst>
                                          <p:attrName>style.visibility</p:attrName>
                                        </p:attrNameLst>
                                      </p:cBhvr>
                                      <p:to>
                                        <p:strVal val="visible"/>
                                      </p:to>
                                    </p:set>
                                    <p:anim calcmode="lin" valueType="num">
                                      <p:cBhvr>
                                        <p:cTn id="27" dur="1000" fill="hold"/>
                                        <p:tgtEl>
                                          <p:spTgt spid="220163">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22016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22016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9" presetClass="entr" presetSubtype="0" fill="hold" nodeType="clickEffect">
                                  <p:stCondLst>
                                    <p:cond delay="0"/>
                                  </p:stCondLst>
                                  <p:childTnLst>
                                    <p:set>
                                      <p:cBhvr>
                                        <p:cTn id="33" dur="1" fill="hold">
                                          <p:stCondLst>
                                            <p:cond delay="0"/>
                                          </p:stCondLst>
                                        </p:cTn>
                                        <p:tgtEl>
                                          <p:spTgt spid="220163">
                                            <p:txEl>
                                              <p:pRg st="5" end="5"/>
                                            </p:txEl>
                                          </p:spTgt>
                                        </p:tgtEl>
                                        <p:attrNameLst>
                                          <p:attrName>style.visibility</p:attrName>
                                        </p:attrNameLst>
                                      </p:cBhvr>
                                      <p:to>
                                        <p:strVal val="visible"/>
                                      </p:to>
                                    </p:set>
                                    <p:anim calcmode="lin" valueType="num">
                                      <p:cBhvr>
                                        <p:cTn id="34" dur="1000" fill="hold"/>
                                        <p:tgtEl>
                                          <p:spTgt spid="220163">
                                            <p:txEl>
                                              <p:pRg st="5" end="5"/>
                                            </p:txEl>
                                          </p:spTgt>
                                        </p:tgtEl>
                                        <p:attrNameLst>
                                          <p:attrName>ppt_x</p:attrName>
                                        </p:attrNameLst>
                                      </p:cBhvr>
                                      <p:tavLst>
                                        <p:tav tm="0">
                                          <p:val>
                                            <p:strVal val="#ppt_x-.2"/>
                                          </p:val>
                                        </p:tav>
                                        <p:tav tm="100000">
                                          <p:val>
                                            <p:strVal val="#ppt_x"/>
                                          </p:val>
                                        </p:tav>
                                      </p:tavLst>
                                    </p:anim>
                                    <p:anim calcmode="lin" valueType="num">
                                      <p:cBhvr>
                                        <p:cTn id="35" dur="1000" fill="hold"/>
                                        <p:tgtEl>
                                          <p:spTgt spid="22016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6" dur="1000"/>
                                        <p:tgtEl>
                                          <p:spTgt spid="220163">
                                            <p:txEl>
                                              <p:pRg st="5" end="5"/>
                                            </p:txEl>
                                          </p:spTgt>
                                        </p:tgtEl>
                                      </p:cBhvr>
                                    </p:animEffect>
                                  </p:childTnLst>
                                </p:cTn>
                              </p:par>
                              <p:par>
                                <p:cTn id="37" presetID="29" presetClass="entr" presetSubtype="0" fill="hold" nodeType="withEffect">
                                  <p:stCondLst>
                                    <p:cond delay="0"/>
                                  </p:stCondLst>
                                  <p:childTnLst>
                                    <p:set>
                                      <p:cBhvr>
                                        <p:cTn id="38" dur="1" fill="hold">
                                          <p:stCondLst>
                                            <p:cond delay="0"/>
                                          </p:stCondLst>
                                        </p:cTn>
                                        <p:tgtEl>
                                          <p:spTgt spid="220163">
                                            <p:txEl>
                                              <p:pRg st="6" end="6"/>
                                            </p:txEl>
                                          </p:spTgt>
                                        </p:tgtEl>
                                        <p:attrNameLst>
                                          <p:attrName>style.visibility</p:attrName>
                                        </p:attrNameLst>
                                      </p:cBhvr>
                                      <p:to>
                                        <p:strVal val="visible"/>
                                      </p:to>
                                    </p:set>
                                    <p:anim calcmode="lin" valueType="num">
                                      <p:cBhvr>
                                        <p:cTn id="39" dur="1000" fill="hold"/>
                                        <p:tgtEl>
                                          <p:spTgt spid="220163">
                                            <p:txEl>
                                              <p:pRg st="6" end="6"/>
                                            </p:txEl>
                                          </p:spTgt>
                                        </p:tgtEl>
                                        <p:attrNameLst>
                                          <p:attrName>ppt_x</p:attrName>
                                        </p:attrNameLst>
                                      </p:cBhvr>
                                      <p:tavLst>
                                        <p:tav tm="0">
                                          <p:val>
                                            <p:strVal val="#ppt_x-.2"/>
                                          </p:val>
                                        </p:tav>
                                        <p:tav tm="100000">
                                          <p:val>
                                            <p:strVal val="#ppt_x"/>
                                          </p:val>
                                        </p:tav>
                                      </p:tavLst>
                                    </p:anim>
                                    <p:anim calcmode="lin" valueType="num">
                                      <p:cBhvr>
                                        <p:cTn id="40" dur="1000" fill="hold"/>
                                        <p:tgtEl>
                                          <p:spTgt spid="22016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220163">
                                            <p:txEl>
                                              <p:pRg st="6" end="6"/>
                                            </p:txEl>
                                          </p:spTgt>
                                        </p:tgtEl>
                                      </p:cBhvr>
                                    </p:animEffect>
                                  </p:childTnLst>
                                </p:cTn>
                              </p:par>
                              <p:par>
                                <p:cTn id="42" presetID="29" presetClass="entr" presetSubtype="0" fill="hold" nodeType="withEffect">
                                  <p:stCondLst>
                                    <p:cond delay="0"/>
                                  </p:stCondLst>
                                  <p:childTnLst>
                                    <p:set>
                                      <p:cBhvr>
                                        <p:cTn id="43" dur="1" fill="hold">
                                          <p:stCondLst>
                                            <p:cond delay="0"/>
                                          </p:stCondLst>
                                        </p:cTn>
                                        <p:tgtEl>
                                          <p:spTgt spid="220163">
                                            <p:txEl>
                                              <p:pRg st="7" end="7"/>
                                            </p:txEl>
                                          </p:spTgt>
                                        </p:tgtEl>
                                        <p:attrNameLst>
                                          <p:attrName>style.visibility</p:attrName>
                                        </p:attrNameLst>
                                      </p:cBhvr>
                                      <p:to>
                                        <p:strVal val="visible"/>
                                      </p:to>
                                    </p:set>
                                    <p:anim calcmode="lin" valueType="num">
                                      <p:cBhvr>
                                        <p:cTn id="44" dur="1000" fill="hold"/>
                                        <p:tgtEl>
                                          <p:spTgt spid="220163">
                                            <p:txEl>
                                              <p:pRg st="7" end="7"/>
                                            </p:txEl>
                                          </p:spTgt>
                                        </p:tgtEl>
                                        <p:attrNameLst>
                                          <p:attrName>ppt_x</p:attrName>
                                        </p:attrNameLst>
                                      </p:cBhvr>
                                      <p:tavLst>
                                        <p:tav tm="0">
                                          <p:val>
                                            <p:strVal val="#ppt_x-.2"/>
                                          </p:val>
                                        </p:tav>
                                        <p:tav tm="100000">
                                          <p:val>
                                            <p:strVal val="#ppt_x"/>
                                          </p:val>
                                        </p:tav>
                                      </p:tavLst>
                                    </p:anim>
                                    <p:anim calcmode="lin" valueType="num">
                                      <p:cBhvr>
                                        <p:cTn id="45" dur="1000" fill="hold"/>
                                        <p:tgtEl>
                                          <p:spTgt spid="220163">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46" dur="1000"/>
                                        <p:tgtEl>
                                          <p:spTgt spid="220163">
                                            <p:txEl>
                                              <p:pRg st="7" end="7"/>
                                            </p:txEl>
                                          </p:spTgt>
                                        </p:tgtEl>
                                      </p:cBhvr>
                                    </p:animEffect>
                                  </p:childTnLst>
                                </p:cTn>
                              </p:par>
                              <p:par>
                                <p:cTn id="47" presetID="29" presetClass="entr" presetSubtype="0" fill="hold" nodeType="withEffect">
                                  <p:stCondLst>
                                    <p:cond delay="0"/>
                                  </p:stCondLst>
                                  <p:childTnLst>
                                    <p:set>
                                      <p:cBhvr>
                                        <p:cTn id="48" dur="1" fill="hold">
                                          <p:stCondLst>
                                            <p:cond delay="0"/>
                                          </p:stCondLst>
                                        </p:cTn>
                                        <p:tgtEl>
                                          <p:spTgt spid="220163">
                                            <p:txEl>
                                              <p:pRg st="8" end="8"/>
                                            </p:txEl>
                                          </p:spTgt>
                                        </p:tgtEl>
                                        <p:attrNameLst>
                                          <p:attrName>style.visibility</p:attrName>
                                        </p:attrNameLst>
                                      </p:cBhvr>
                                      <p:to>
                                        <p:strVal val="visible"/>
                                      </p:to>
                                    </p:set>
                                    <p:anim calcmode="lin" valueType="num">
                                      <p:cBhvr>
                                        <p:cTn id="49" dur="1000" fill="hold"/>
                                        <p:tgtEl>
                                          <p:spTgt spid="220163">
                                            <p:txEl>
                                              <p:pRg st="8" end="8"/>
                                            </p:txEl>
                                          </p:spTgt>
                                        </p:tgtEl>
                                        <p:attrNameLst>
                                          <p:attrName>ppt_x</p:attrName>
                                        </p:attrNameLst>
                                      </p:cBhvr>
                                      <p:tavLst>
                                        <p:tav tm="0">
                                          <p:val>
                                            <p:strVal val="#ppt_x-.2"/>
                                          </p:val>
                                        </p:tav>
                                        <p:tav tm="100000">
                                          <p:val>
                                            <p:strVal val="#ppt_x"/>
                                          </p:val>
                                        </p:tav>
                                      </p:tavLst>
                                    </p:anim>
                                    <p:anim calcmode="lin" valueType="num">
                                      <p:cBhvr>
                                        <p:cTn id="50" dur="1000" fill="hold"/>
                                        <p:tgtEl>
                                          <p:spTgt spid="220163">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220163">
                                            <p:txEl>
                                              <p:pRg st="8" end="8"/>
                                            </p:txEl>
                                          </p:spTgt>
                                        </p:tgtEl>
                                      </p:cBhvr>
                                    </p:animEffect>
                                  </p:childTnLst>
                                </p:cTn>
                              </p:par>
                              <p:par>
                                <p:cTn id="52" presetID="29" presetClass="entr" presetSubtype="0" fill="hold" nodeType="withEffect">
                                  <p:stCondLst>
                                    <p:cond delay="0"/>
                                  </p:stCondLst>
                                  <p:childTnLst>
                                    <p:set>
                                      <p:cBhvr>
                                        <p:cTn id="53" dur="1" fill="hold">
                                          <p:stCondLst>
                                            <p:cond delay="0"/>
                                          </p:stCondLst>
                                        </p:cTn>
                                        <p:tgtEl>
                                          <p:spTgt spid="220163">
                                            <p:txEl>
                                              <p:pRg st="9" end="9"/>
                                            </p:txEl>
                                          </p:spTgt>
                                        </p:tgtEl>
                                        <p:attrNameLst>
                                          <p:attrName>style.visibility</p:attrName>
                                        </p:attrNameLst>
                                      </p:cBhvr>
                                      <p:to>
                                        <p:strVal val="visible"/>
                                      </p:to>
                                    </p:set>
                                    <p:anim calcmode="lin" valueType="num">
                                      <p:cBhvr>
                                        <p:cTn id="54" dur="1000" fill="hold"/>
                                        <p:tgtEl>
                                          <p:spTgt spid="220163">
                                            <p:txEl>
                                              <p:pRg st="9" end="9"/>
                                            </p:txEl>
                                          </p:spTgt>
                                        </p:tgtEl>
                                        <p:attrNameLst>
                                          <p:attrName>ppt_x</p:attrName>
                                        </p:attrNameLst>
                                      </p:cBhvr>
                                      <p:tavLst>
                                        <p:tav tm="0">
                                          <p:val>
                                            <p:strVal val="#ppt_x-.2"/>
                                          </p:val>
                                        </p:tav>
                                        <p:tav tm="100000">
                                          <p:val>
                                            <p:strVal val="#ppt_x"/>
                                          </p:val>
                                        </p:tav>
                                      </p:tavLst>
                                    </p:anim>
                                    <p:anim calcmode="lin" valueType="num">
                                      <p:cBhvr>
                                        <p:cTn id="55" dur="1000" fill="hold"/>
                                        <p:tgtEl>
                                          <p:spTgt spid="220163">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56" dur="1000"/>
                                        <p:tgtEl>
                                          <p:spTgt spid="220163">
                                            <p:txEl>
                                              <p:pRg st="9" end="9"/>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9" presetClass="entr" presetSubtype="0" fill="hold" nodeType="clickEffect">
                                  <p:stCondLst>
                                    <p:cond delay="0"/>
                                  </p:stCondLst>
                                  <p:childTnLst>
                                    <p:set>
                                      <p:cBhvr>
                                        <p:cTn id="60" dur="1" fill="hold">
                                          <p:stCondLst>
                                            <p:cond delay="0"/>
                                          </p:stCondLst>
                                        </p:cTn>
                                        <p:tgtEl>
                                          <p:spTgt spid="220163">
                                            <p:txEl>
                                              <p:pRg st="10" end="10"/>
                                            </p:txEl>
                                          </p:spTgt>
                                        </p:tgtEl>
                                        <p:attrNameLst>
                                          <p:attrName>style.visibility</p:attrName>
                                        </p:attrNameLst>
                                      </p:cBhvr>
                                      <p:to>
                                        <p:strVal val="visible"/>
                                      </p:to>
                                    </p:set>
                                    <p:anim calcmode="lin" valueType="num">
                                      <p:cBhvr>
                                        <p:cTn id="61" dur="1000" fill="hold"/>
                                        <p:tgtEl>
                                          <p:spTgt spid="220163">
                                            <p:txEl>
                                              <p:pRg st="10" end="10"/>
                                            </p:txEl>
                                          </p:spTgt>
                                        </p:tgtEl>
                                        <p:attrNameLst>
                                          <p:attrName>ppt_x</p:attrName>
                                        </p:attrNameLst>
                                      </p:cBhvr>
                                      <p:tavLst>
                                        <p:tav tm="0">
                                          <p:val>
                                            <p:strVal val="#ppt_x-.2"/>
                                          </p:val>
                                        </p:tav>
                                        <p:tav tm="100000">
                                          <p:val>
                                            <p:strVal val="#ppt_x"/>
                                          </p:val>
                                        </p:tav>
                                      </p:tavLst>
                                    </p:anim>
                                    <p:anim calcmode="lin" valueType="num">
                                      <p:cBhvr>
                                        <p:cTn id="62" dur="1000" fill="hold"/>
                                        <p:tgtEl>
                                          <p:spTgt spid="220163">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63" dur="1000"/>
                                        <p:tgtEl>
                                          <p:spTgt spid="220163">
                                            <p:txEl>
                                              <p:pRg st="10" end="10"/>
                                            </p:txEl>
                                          </p:spTgt>
                                        </p:tgtEl>
                                      </p:cBhvr>
                                    </p:animEffect>
                                  </p:childTnLst>
                                </p:cTn>
                              </p:par>
                              <p:par>
                                <p:cTn id="64" presetID="29" presetClass="entr" presetSubtype="0" fill="hold" nodeType="withEffect">
                                  <p:stCondLst>
                                    <p:cond delay="0"/>
                                  </p:stCondLst>
                                  <p:childTnLst>
                                    <p:set>
                                      <p:cBhvr>
                                        <p:cTn id="65" dur="1" fill="hold">
                                          <p:stCondLst>
                                            <p:cond delay="0"/>
                                          </p:stCondLst>
                                        </p:cTn>
                                        <p:tgtEl>
                                          <p:spTgt spid="220163">
                                            <p:txEl>
                                              <p:pRg st="11" end="11"/>
                                            </p:txEl>
                                          </p:spTgt>
                                        </p:tgtEl>
                                        <p:attrNameLst>
                                          <p:attrName>style.visibility</p:attrName>
                                        </p:attrNameLst>
                                      </p:cBhvr>
                                      <p:to>
                                        <p:strVal val="visible"/>
                                      </p:to>
                                    </p:set>
                                    <p:anim calcmode="lin" valueType="num">
                                      <p:cBhvr>
                                        <p:cTn id="66" dur="1000" fill="hold"/>
                                        <p:tgtEl>
                                          <p:spTgt spid="220163">
                                            <p:txEl>
                                              <p:pRg st="11" end="11"/>
                                            </p:txEl>
                                          </p:spTgt>
                                        </p:tgtEl>
                                        <p:attrNameLst>
                                          <p:attrName>ppt_x</p:attrName>
                                        </p:attrNameLst>
                                      </p:cBhvr>
                                      <p:tavLst>
                                        <p:tav tm="0">
                                          <p:val>
                                            <p:strVal val="#ppt_x-.2"/>
                                          </p:val>
                                        </p:tav>
                                        <p:tav tm="100000">
                                          <p:val>
                                            <p:strVal val="#ppt_x"/>
                                          </p:val>
                                        </p:tav>
                                      </p:tavLst>
                                    </p:anim>
                                    <p:anim calcmode="lin" valueType="num">
                                      <p:cBhvr>
                                        <p:cTn id="67" dur="1000" fill="hold"/>
                                        <p:tgtEl>
                                          <p:spTgt spid="220163">
                                            <p:txEl>
                                              <p:pRg st="11" end="11"/>
                                            </p:txEl>
                                          </p:spTgt>
                                        </p:tgtEl>
                                        <p:attrNameLst>
                                          <p:attrName>ppt_y</p:attrName>
                                        </p:attrNameLst>
                                      </p:cBhvr>
                                      <p:tavLst>
                                        <p:tav tm="0">
                                          <p:val>
                                            <p:strVal val="#ppt_y"/>
                                          </p:val>
                                        </p:tav>
                                        <p:tav tm="100000">
                                          <p:val>
                                            <p:strVal val="#ppt_y"/>
                                          </p:val>
                                        </p:tav>
                                      </p:tavLst>
                                    </p:anim>
                                    <p:animEffect transition="in" filter="wipe(right)" prLst="gradientSize: 0.1">
                                      <p:cBhvr>
                                        <p:cTn id="68" dur="1000"/>
                                        <p:tgtEl>
                                          <p:spTgt spid="220163">
                                            <p:txEl>
                                              <p:pRg st="11" end="11"/>
                                            </p:txEl>
                                          </p:spTgt>
                                        </p:tgtEl>
                                      </p:cBhvr>
                                    </p:animEffect>
                                  </p:childTnLst>
                                </p:cTn>
                              </p:par>
                              <p:par>
                                <p:cTn id="69" presetID="29" presetClass="entr" presetSubtype="0" fill="hold" nodeType="withEffect">
                                  <p:stCondLst>
                                    <p:cond delay="0"/>
                                  </p:stCondLst>
                                  <p:childTnLst>
                                    <p:set>
                                      <p:cBhvr>
                                        <p:cTn id="70" dur="1" fill="hold">
                                          <p:stCondLst>
                                            <p:cond delay="0"/>
                                          </p:stCondLst>
                                        </p:cTn>
                                        <p:tgtEl>
                                          <p:spTgt spid="220163">
                                            <p:txEl>
                                              <p:pRg st="12" end="12"/>
                                            </p:txEl>
                                          </p:spTgt>
                                        </p:tgtEl>
                                        <p:attrNameLst>
                                          <p:attrName>style.visibility</p:attrName>
                                        </p:attrNameLst>
                                      </p:cBhvr>
                                      <p:to>
                                        <p:strVal val="visible"/>
                                      </p:to>
                                    </p:set>
                                    <p:anim calcmode="lin" valueType="num">
                                      <p:cBhvr>
                                        <p:cTn id="71" dur="1000" fill="hold"/>
                                        <p:tgtEl>
                                          <p:spTgt spid="220163">
                                            <p:txEl>
                                              <p:pRg st="12" end="12"/>
                                            </p:txEl>
                                          </p:spTgt>
                                        </p:tgtEl>
                                        <p:attrNameLst>
                                          <p:attrName>ppt_x</p:attrName>
                                        </p:attrNameLst>
                                      </p:cBhvr>
                                      <p:tavLst>
                                        <p:tav tm="0">
                                          <p:val>
                                            <p:strVal val="#ppt_x-.2"/>
                                          </p:val>
                                        </p:tav>
                                        <p:tav tm="100000">
                                          <p:val>
                                            <p:strVal val="#ppt_x"/>
                                          </p:val>
                                        </p:tav>
                                      </p:tavLst>
                                    </p:anim>
                                    <p:anim calcmode="lin" valueType="num">
                                      <p:cBhvr>
                                        <p:cTn id="72" dur="1000" fill="hold"/>
                                        <p:tgtEl>
                                          <p:spTgt spid="220163">
                                            <p:txEl>
                                              <p:pRg st="12" end="12"/>
                                            </p:txEl>
                                          </p:spTgt>
                                        </p:tgtEl>
                                        <p:attrNameLst>
                                          <p:attrName>ppt_y</p:attrName>
                                        </p:attrNameLst>
                                      </p:cBhvr>
                                      <p:tavLst>
                                        <p:tav tm="0">
                                          <p:val>
                                            <p:strVal val="#ppt_y"/>
                                          </p:val>
                                        </p:tav>
                                        <p:tav tm="100000">
                                          <p:val>
                                            <p:strVal val="#ppt_y"/>
                                          </p:val>
                                        </p:tav>
                                      </p:tavLst>
                                    </p:anim>
                                    <p:animEffect transition="in" filter="wipe(right)" prLst="gradientSize: 0.1">
                                      <p:cBhvr>
                                        <p:cTn id="73" dur="1000"/>
                                        <p:tgtEl>
                                          <p:spTgt spid="220163">
                                            <p:txEl>
                                              <p:pRg st="12" end="12"/>
                                            </p:txEl>
                                          </p:spTgt>
                                        </p:tgtEl>
                                      </p:cBhvr>
                                    </p:animEffect>
                                  </p:childTnLst>
                                </p:cTn>
                              </p:par>
                              <p:par>
                                <p:cTn id="74" presetID="29" presetClass="entr" presetSubtype="0" fill="hold" nodeType="withEffect">
                                  <p:stCondLst>
                                    <p:cond delay="0"/>
                                  </p:stCondLst>
                                  <p:childTnLst>
                                    <p:set>
                                      <p:cBhvr>
                                        <p:cTn id="75" dur="1" fill="hold">
                                          <p:stCondLst>
                                            <p:cond delay="0"/>
                                          </p:stCondLst>
                                        </p:cTn>
                                        <p:tgtEl>
                                          <p:spTgt spid="220163">
                                            <p:txEl>
                                              <p:pRg st="13" end="13"/>
                                            </p:txEl>
                                          </p:spTgt>
                                        </p:tgtEl>
                                        <p:attrNameLst>
                                          <p:attrName>style.visibility</p:attrName>
                                        </p:attrNameLst>
                                      </p:cBhvr>
                                      <p:to>
                                        <p:strVal val="visible"/>
                                      </p:to>
                                    </p:set>
                                    <p:anim calcmode="lin" valueType="num">
                                      <p:cBhvr>
                                        <p:cTn id="76" dur="1000" fill="hold"/>
                                        <p:tgtEl>
                                          <p:spTgt spid="220163">
                                            <p:txEl>
                                              <p:pRg st="13" end="13"/>
                                            </p:txEl>
                                          </p:spTgt>
                                        </p:tgtEl>
                                        <p:attrNameLst>
                                          <p:attrName>ppt_x</p:attrName>
                                        </p:attrNameLst>
                                      </p:cBhvr>
                                      <p:tavLst>
                                        <p:tav tm="0">
                                          <p:val>
                                            <p:strVal val="#ppt_x-.2"/>
                                          </p:val>
                                        </p:tav>
                                        <p:tav tm="100000">
                                          <p:val>
                                            <p:strVal val="#ppt_x"/>
                                          </p:val>
                                        </p:tav>
                                      </p:tavLst>
                                    </p:anim>
                                    <p:anim calcmode="lin" valueType="num">
                                      <p:cBhvr>
                                        <p:cTn id="77" dur="1000" fill="hold"/>
                                        <p:tgtEl>
                                          <p:spTgt spid="220163">
                                            <p:txEl>
                                              <p:pRg st="13" end="13"/>
                                            </p:txEl>
                                          </p:spTgt>
                                        </p:tgtEl>
                                        <p:attrNameLst>
                                          <p:attrName>ppt_y</p:attrName>
                                        </p:attrNameLst>
                                      </p:cBhvr>
                                      <p:tavLst>
                                        <p:tav tm="0">
                                          <p:val>
                                            <p:strVal val="#ppt_y"/>
                                          </p:val>
                                        </p:tav>
                                        <p:tav tm="100000">
                                          <p:val>
                                            <p:strVal val="#ppt_y"/>
                                          </p:val>
                                        </p:tav>
                                      </p:tavLst>
                                    </p:anim>
                                    <p:animEffect transition="in" filter="wipe(right)" prLst="gradientSize: 0.1">
                                      <p:cBhvr>
                                        <p:cTn id="78" dur="1000"/>
                                        <p:tgtEl>
                                          <p:spTgt spid="220163">
                                            <p:txEl>
                                              <p:pRg st="13" end="13"/>
                                            </p:txEl>
                                          </p:spTgt>
                                        </p:tgtEl>
                                      </p:cBhvr>
                                    </p:animEffect>
                                  </p:childTnLst>
                                </p:cTn>
                              </p:par>
                              <p:par>
                                <p:cTn id="79" presetID="29" presetClass="entr" presetSubtype="0" fill="hold" nodeType="withEffect">
                                  <p:stCondLst>
                                    <p:cond delay="0"/>
                                  </p:stCondLst>
                                  <p:childTnLst>
                                    <p:set>
                                      <p:cBhvr>
                                        <p:cTn id="80" dur="1" fill="hold">
                                          <p:stCondLst>
                                            <p:cond delay="0"/>
                                          </p:stCondLst>
                                        </p:cTn>
                                        <p:tgtEl>
                                          <p:spTgt spid="220163">
                                            <p:txEl>
                                              <p:pRg st="14" end="14"/>
                                            </p:txEl>
                                          </p:spTgt>
                                        </p:tgtEl>
                                        <p:attrNameLst>
                                          <p:attrName>style.visibility</p:attrName>
                                        </p:attrNameLst>
                                      </p:cBhvr>
                                      <p:to>
                                        <p:strVal val="visible"/>
                                      </p:to>
                                    </p:set>
                                    <p:anim calcmode="lin" valueType="num">
                                      <p:cBhvr>
                                        <p:cTn id="81" dur="1000" fill="hold"/>
                                        <p:tgtEl>
                                          <p:spTgt spid="220163">
                                            <p:txEl>
                                              <p:pRg st="14" end="14"/>
                                            </p:txEl>
                                          </p:spTgt>
                                        </p:tgtEl>
                                        <p:attrNameLst>
                                          <p:attrName>ppt_x</p:attrName>
                                        </p:attrNameLst>
                                      </p:cBhvr>
                                      <p:tavLst>
                                        <p:tav tm="0">
                                          <p:val>
                                            <p:strVal val="#ppt_x-.2"/>
                                          </p:val>
                                        </p:tav>
                                        <p:tav tm="100000">
                                          <p:val>
                                            <p:strVal val="#ppt_x"/>
                                          </p:val>
                                        </p:tav>
                                      </p:tavLst>
                                    </p:anim>
                                    <p:anim calcmode="lin" valueType="num">
                                      <p:cBhvr>
                                        <p:cTn id="82" dur="1000" fill="hold"/>
                                        <p:tgtEl>
                                          <p:spTgt spid="220163">
                                            <p:txEl>
                                              <p:pRg st="14" end="14"/>
                                            </p:txEl>
                                          </p:spTgt>
                                        </p:tgtEl>
                                        <p:attrNameLst>
                                          <p:attrName>ppt_y</p:attrName>
                                        </p:attrNameLst>
                                      </p:cBhvr>
                                      <p:tavLst>
                                        <p:tav tm="0">
                                          <p:val>
                                            <p:strVal val="#ppt_y"/>
                                          </p:val>
                                        </p:tav>
                                        <p:tav tm="100000">
                                          <p:val>
                                            <p:strVal val="#ppt_y"/>
                                          </p:val>
                                        </p:tav>
                                      </p:tavLst>
                                    </p:anim>
                                    <p:animEffect transition="in" filter="wipe(right)" prLst="gradientSize: 0.1">
                                      <p:cBhvr>
                                        <p:cTn id="83" dur="1000"/>
                                        <p:tgtEl>
                                          <p:spTgt spid="22016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r>
              <a:rPr lang="en-US"/>
              <a:t>Data types</a:t>
            </a:r>
          </a:p>
        </p:txBody>
      </p:sp>
      <p:sp>
        <p:nvSpPr>
          <p:cNvPr id="215043" name="Rectangle 3"/>
          <p:cNvSpPr>
            <a:spLocks noGrp="1" noChangeArrowheads="1"/>
          </p:cNvSpPr>
          <p:nvPr>
            <p:ph type="body" idx="1"/>
          </p:nvPr>
        </p:nvSpPr>
        <p:spPr/>
        <p:txBody>
          <a:bodyPr/>
          <a:lstStyle/>
          <a:p>
            <a:r>
              <a:rPr lang="en-US"/>
              <a:t>Number</a:t>
            </a:r>
          </a:p>
          <a:p>
            <a:r>
              <a:rPr lang="en-US"/>
              <a:t>Char</a:t>
            </a:r>
          </a:p>
          <a:p>
            <a:r>
              <a:rPr lang="en-US"/>
              <a:t>Varchar2</a:t>
            </a:r>
          </a:p>
          <a:p>
            <a:r>
              <a:rPr lang="en-US"/>
              <a:t>Long</a:t>
            </a:r>
          </a:p>
          <a:p>
            <a:r>
              <a:rPr lang="en-US"/>
              <a:t>date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r>
              <a:rPr lang="en-US"/>
              <a:t>NULL</a:t>
            </a:r>
          </a:p>
        </p:txBody>
      </p:sp>
      <p:sp>
        <p:nvSpPr>
          <p:cNvPr id="320515" name="Rectangle 3"/>
          <p:cNvSpPr>
            <a:spLocks noGrp="1" noChangeArrowheads="1"/>
          </p:cNvSpPr>
          <p:nvPr>
            <p:ph type="body" idx="1"/>
          </p:nvPr>
        </p:nvSpPr>
        <p:spPr/>
        <p:txBody>
          <a:bodyPr/>
          <a:lstStyle/>
          <a:p>
            <a:r>
              <a:rPr lang="en-US"/>
              <a:t>Missing/unknown/inapplicable data represented as a </a:t>
            </a:r>
            <a:r>
              <a:rPr lang="en-US" b="1">
                <a:solidFill>
                  <a:srgbClr val="0000FF"/>
                </a:solidFill>
              </a:rPr>
              <a:t>NULL</a:t>
            </a:r>
            <a:r>
              <a:rPr lang="en-US"/>
              <a:t> value</a:t>
            </a:r>
          </a:p>
          <a:p>
            <a:r>
              <a:rPr lang="en-US"/>
              <a:t>NULL is not a data value. It is just an indicator that the value is unknown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p:txBody>
          <a:bodyPr/>
          <a:lstStyle/>
          <a:p>
            <a:r>
              <a:rPr lang="en-US"/>
              <a:t>Operators</a:t>
            </a:r>
          </a:p>
        </p:txBody>
      </p:sp>
      <p:sp>
        <p:nvSpPr>
          <p:cNvPr id="222211" name="Rectangle 3"/>
          <p:cNvSpPr>
            <a:spLocks noGrp="1" noChangeArrowheads="1"/>
          </p:cNvSpPr>
          <p:nvPr>
            <p:ph type="body" idx="1"/>
          </p:nvPr>
        </p:nvSpPr>
        <p:spPr/>
        <p:txBody>
          <a:bodyPr/>
          <a:lstStyle/>
          <a:p>
            <a:r>
              <a:rPr lang="en-US"/>
              <a:t>Arithmetic operators: +, -, *, /</a:t>
            </a:r>
          </a:p>
          <a:p>
            <a:endParaRPr lang="en-US"/>
          </a:p>
          <a:p>
            <a:r>
              <a:rPr lang="en-US"/>
              <a:t>Logical operators: AND, OR, NOT</a:t>
            </a:r>
          </a:p>
          <a:p>
            <a:endParaRPr lang="en-US"/>
          </a:p>
          <a:p>
            <a:r>
              <a:rPr lang="en-US"/>
              <a:t>Relational operators:  =, &lt;=, &gt;=, &lt; &gt;, &lt; , &gt;</a:t>
            </a:r>
          </a:p>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9204" name="Rectangle 4"/>
          <p:cNvSpPr>
            <a:spLocks noGrp="1" noChangeArrowheads="1"/>
          </p:cNvSpPr>
          <p:nvPr>
            <p:ph type="ctrTitle"/>
          </p:nvPr>
        </p:nvSpPr>
        <p:spPr/>
        <p:txBody>
          <a:bodyPr/>
          <a:lstStyle/>
          <a:p>
            <a:r>
              <a:rPr lang="en-US" sz="2000"/>
              <a:t>SQL-Data Definition Language</a:t>
            </a:r>
          </a:p>
        </p:txBody>
      </p:sp>
      <p:sp>
        <p:nvSpPr>
          <p:cNvPr id="179205" name="Rectangle 5"/>
          <p:cNvSpPr>
            <a:spLocks noGrp="1" noChangeArrowheads="1"/>
          </p:cNvSpPr>
          <p:nvPr>
            <p:ph type="subTitle" idx="1"/>
          </p:nvPr>
        </p:nvSpPr>
        <p:spPr/>
        <p:txBody>
          <a:bodyPr/>
          <a:lstStyle/>
          <a:p>
            <a:endParaRPr lang="en-US"/>
          </a:p>
        </p:txBody>
      </p:sp>
      <p:pic>
        <p:nvPicPr>
          <p:cNvPr id="179206" name="Picture 6"/>
          <p:cNvPicPr>
            <a:picLocks noChangeAspect="1" noChangeArrowheads="1"/>
          </p:cNvPicPr>
          <p:nvPr/>
        </p:nvPicPr>
        <p:blipFill>
          <a:blip r:embed="rId3" cstate="print"/>
          <a:srcRect/>
          <a:stretch>
            <a:fillRect/>
          </a:stretch>
        </p:blipFill>
        <p:spPr bwMode="auto">
          <a:xfrm>
            <a:off x="7467600" y="5173663"/>
            <a:ext cx="1447800" cy="1303337"/>
          </a:xfrm>
          <a:prstGeom prst="rect">
            <a:avLst/>
          </a:prstGeom>
          <a:noFill/>
          <a:ln w="12700">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p:txBody>
          <a:bodyPr/>
          <a:lstStyle/>
          <a:p>
            <a:r>
              <a:rPr lang="en-US"/>
              <a:t>Types Of Constraints</a:t>
            </a:r>
            <a:r>
              <a:rPr lang="en-US" b="0"/>
              <a:t> </a:t>
            </a:r>
          </a:p>
        </p:txBody>
      </p:sp>
      <p:sp>
        <p:nvSpPr>
          <p:cNvPr id="322563" name="Rectangle 3"/>
          <p:cNvSpPr>
            <a:spLocks noGrp="1" noChangeArrowheads="1"/>
          </p:cNvSpPr>
          <p:nvPr>
            <p:ph type="body" idx="1"/>
          </p:nvPr>
        </p:nvSpPr>
        <p:spPr/>
        <p:txBody>
          <a:bodyPr/>
          <a:lstStyle/>
          <a:p>
            <a:r>
              <a:rPr lang="en-US" b="1"/>
              <a:t>Column Level</a:t>
            </a:r>
          </a:p>
          <a:p>
            <a:pPr>
              <a:buFontTx/>
              <a:buNone/>
            </a:pPr>
            <a:endParaRPr lang="en-US" b="1"/>
          </a:p>
          <a:p>
            <a:r>
              <a:rPr lang="en-US" b="1"/>
              <a:t>Table</a:t>
            </a:r>
            <a:r>
              <a:rPr lang="en-US"/>
              <a:t> </a:t>
            </a:r>
            <a:r>
              <a:rPr lang="en-US" b="1"/>
              <a:t>level</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p:txBody>
          <a:bodyPr/>
          <a:lstStyle/>
          <a:p>
            <a:r>
              <a:rPr lang="en-US"/>
              <a:t>Types Of Constraints</a:t>
            </a:r>
          </a:p>
        </p:txBody>
      </p:sp>
      <p:sp>
        <p:nvSpPr>
          <p:cNvPr id="323587" name="Rectangle 3"/>
          <p:cNvSpPr>
            <a:spLocks noGrp="1" noChangeArrowheads="1"/>
          </p:cNvSpPr>
          <p:nvPr>
            <p:ph type="body" idx="1"/>
          </p:nvPr>
        </p:nvSpPr>
        <p:spPr/>
        <p:txBody>
          <a:bodyPr/>
          <a:lstStyle/>
          <a:p>
            <a:r>
              <a:rPr lang="en-US"/>
              <a:t>Primary Key Constraint</a:t>
            </a:r>
          </a:p>
          <a:p>
            <a:pPr>
              <a:buFontTx/>
              <a:buNone/>
            </a:pPr>
            <a:endParaRPr lang="en-US"/>
          </a:p>
          <a:p>
            <a:r>
              <a:rPr lang="en-US"/>
              <a:t>Foreign Key Constraint</a:t>
            </a:r>
          </a:p>
          <a:p>
            <a:pPr>
              <a:buFontTx/>
              <a:buNone/>
            </a:pPr>
            <a:endParaRPr lang="en-US"/>
          </a:p>
          <a:p>
            <a:r>
              <a:rPr lang="en-US"/>
              <a:t>Unique Constraint</a:t>
            </a:r>
          </a:p>
          <a:p>
            <a:pPr>
              <a:buFontTx/>
              <a:buNone/>
            </a:pPr>
            <a:endParaRPr lang="en-US"/>
          </a:p>
          <a:p>
            <a:r>
              <a:rPr lang="en-US"/>
              <a:t>Check Constraint</a:t>
            </a:r>
          </a:p>
          <a:p>
            <a:endParaRPr lang="en-US"/>
          </a:p>
          <a:p>
            <a:r>
              <a:rPr lang="en-US"/>
              <a:t>Not Null Constraint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9" name="Rectangle 3"/>
          <p:cNvSpPr>
            <a:spLocks noGrp="1" noChangeArrowheads="1"/>
          </p:cNvSpPr>
          <p:nvPr>
            <p:ph type="title"/>
          </p:nvPr>
        </p:nvSpPr>
        <p:spPr/>
        <p:txBody>
          <a:bodyPr/>
          <a:lstStyle/>
          <a:p>
            <a:r>
              <a:rPr lang="en-US"/>
              <a:t>SQL - CREATE TABLE</a:t>
            </a:r>
          </a:p>
        </p:txBody>
      </p:sp>
      <p:sp>
        <p:nvSpPr>
          <p:cNvPr id="4100" name="Text Box 4"/>
          <p:cNvSpPr txBox="1">
            <a:spLocks noChangeArrowheads="1"/>
          </p:cNvSpPr>
          <p:nvPr/>
        </p:nvSpPr>
        <p:spPr bwMode="auto">
          <a:xfrm>
            <a:off x="152400" y="1066800"/>
            <a:ext cx="8382000" cy="2705100"/>
          </a:xfrm>
          <a:prstGeom prst="rect">
            <a:avLst/>
          </a:prstGeom>
          <a:noFill/>
          <a:ln w="12700">
            <a:noFill/>
            <a:miter lim="800000"/>
            <a:headEnd/>
            <a:tailEnd/>
          </a:ln>
          <a:effectLst/>
        </p:spPr>
        <p:txBody>
          <a:bodyPr>
            <a:spAutoFit/>
          </a:bodyPr>
          <a:lstStyle/>
          <a:p>
            <a:pPr algn="l"/>
            <a:r>
              <a:rPr lang="en-US" sz="1800"/>
              <a:t>Syntax: </a:t>
            </a:r>
          </a:p>
          <a:p>
            <a:pPr algn="l"/>
            <a:endParaRPr lang="en-US" sz="1800"/>
          </a:p>
          <a:p>
            <a:pPr algn="l"/>
            <a:r>
              <a:rPr lang="en-US" sz="1800">
                <a:latin typeface="Courier New" pitchFamily="49" charset="0"/>
              </a:rPr>
              <a:t>CREATE TABLE </a:t>
            </a:r>
            <a:r>
              <a:rPr lang="en-US" sz="1800" i="1">
                <a:latin typeface="Courier New" pitchFamily="49" charset="0"/>
              </a:rPr>
              <a:t>tablename</a:t>
            </a:r>
          </a:p>
          <a:p>
            <a:pPr algn="l"/>
            <a:r>
              <a:rPr lang="en-US" sz="1800">
                <a:latin typeface="Courier New" pitchFamily="49" charset="0"/>
              </a:rPr>
              <a:t> (</a:t>
            </a:r>
          </a:p>
          <a:p>
            <a:pPr algn="l"/>
            <a:r>
              <a:rPr lang="en-US" sz="1800">
                <a:latin typeface="Courier New" pitchFamily="49" charset="0"/>
              </a:rPr>
              <a:t>	column_name 		data_ type 		constraints, …</a:t>
            </a:r>
          </a:p>
          <a:p>
            <a:pPr algn="l"/>
            <a:r>
              <a:rPr lang="en-US" sz="1800">
                <a:latin typeface="Courier New" pitchFamily="49" charset="0"/>
              </a:rPr>
              <a:t>);</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a:xfrm>
            <a:off x="228600" y="369888"/>
            <a:ext cx="6934200" cy="609600"/>
          </a:xfrm>
        </p:spPr>
        <p:txBody>
          <a:bodyPr/>
          <a:lstStyle/>
          <a:p>
            <a:r>
              <a:rPr lang="en-US"/>
              <a:t>Create Table (Contd…)</a:t>
            </a:r>
          </a:p>
        </p:txBody>
      </p:sp>
      <p:sp>
        <p:nvSpPr>
          <p:cNvPr id="272387" name="Rectangle 3"/>
          <p:cNvSpPr>
            <a:spLocks noGrp="1" noChangeArrowheads="1"/>
          </p:cNvSpPr>
          <p:nvPr>
            <p:ph type="body" idx="1"/>
          </p:nvPr>
        </p:nvSpPr>
        <p:spPr/>
        <p:txBody>
          <a:bodyPr/>
          <a:lstStyle/>
          <a:p>
            <a:r>
              <a:rPr lang="en-US" b="1"/>
              <a:t>Implementing NOT NULL and Primary Key</a:t>
            </a:r>
          </a:p>
          <a:p>
            <a:pPr>
              <a:buFontTx/>
              <a:buNone/>
            </a:pPr>
            <a:endParaRPr lang="en-US" b="1"/>
          </a:p>
          <a:p>
            <a:pPr>
              <a:buFontTx/>
              <a:buNone/>
            </a:pPr>
            <a:r>
              <a:rPr lang="en-US" b="1"/>
              <a:t>EXAMPLE :</a:t>
            </a:r>
          </a:p>
          <a:p>
            <a:pPr>
              <a:buFontTx/>
              <a:buNone/>
            </a:pPr>
            <a:r>
              <a:rPr lang="en-US" sz="1800" b="1">
                <a:latin typeface="Courier New" pitchFamily="49" charset="0"/>
              </a:rPr>
              <a:t>CREATE TABLE</a:t>
            </a:r>
            <a:r>
              <a:rPr lang="en-US" sz="1800">
                <a:latin typeface="Courier New" pitchFamily="49" charset="0"/>
              </a:rPr>
              <a:t> Customer_Details(</a:t>
            </a:r>
          </a:p>
          <a:p>
            <a:pPr>
              <a:buFontTx/>
              <a:buNone/>
            </a:pPr>
            <a:r>
              <a:rPr lang="en-US" sz="1800">
                <a:latin typeface="Courier New" pitchFamily="49" charset="0"/>
              </a:rPr>
              <a:t>	Cust_ID 		Number(5) 	</a:t>
            </a:r>
            <a:r>
              <a:rPr lang="en-US" sz="1800" b="1">
                <a:latin typeface="Courier New" pitchFamily="49" charset="0"/>
              </a:rPr>
              <a:t>CONSTRAINT</a:t>
            </a:r>
            <a:r>
              <a:rPr lang="en-US" sz="1800">
                <a:latin typeface="Courier New" pitchFamily="49" charset="0"/>
              </a:rPr>
              <a:t> Nnull1 </a:t>
            </a:r>
            <a:r>
              <a:rPr lang="en-US" sz="1800" b="1">
                <a:latin typeface="Courier New" pitchFamily="49" charset="0"/>
              </a:rPr>
              <a:t>NOT NULL</a:t>
            </a:r>
            <a:r>
              <a:rPr lang="en-US" sz="1800">
                <a:latin typeface="Courier New" pitchFamily="49" charset="0"/>
              </a:rPr>
              <a:t>,</a:t>
            </a:r>
          </a:p>
          <a:p>
            <a:pPr>
              <a:buFontTx/>
              <a:buNone/>
            </a:pPr>
            <a:r>
              <a:rPr lang="en-US" sz="1800">
                <a:latin typeface="Courier New" pitchFamily="49" charset="0"/>
              </a:rPr>
              <a:t>	Cust_Last_Name 	VarChar2(20) 	</a:t>
            </a:r>
            <a:r>
              <a:rPr lang="en-US" sz="1800" b="1">
                <a:latin typeface="Courier New" pitchFamily="49" charset="0"/>
              </a:rPr>
              <a:t>CONSTRAINT</a:t>
            </a:r>
            <a:r>
              <a:rPr lang="en-US" sz="1800">
                <a:latin typeface="Courier New" pitchFamily="49" charset="0"/>
              </a:rPr>
              <a:t> Nnull2 </a:t>
            </a:r>
            <a:r>
              <a:rPr lang="en-US" sz="1800" b="1">
                <a:latin typeface="Courier New" pitchFamily="49" charset="0"/>
              </a:rPr>
              <a:t>NOT NULL</a:t>
            </a:r>
            <a:r>
              <a:rPr lang="en-US" sz="1800">
                <a:latin typeface="Courier New" pitchFamily="49" charset="0"/>
              </a:rPr>
              <a:t>,</a:t>
            </a:r>
          </a:p>
          <a:p>
            <a:pPr>
              <a:buFontTx/>
              <a:buNone/>
            </a:pPr>
            <a:r>
              <a:rPr lang="en-US" sz="1800">
                <a:latin typeface="Courier New" pitchFamily="49" charset="0"/>
              </a:rPr>
              <a:t>	Cust_Mid_Name 	VarChar2(4),</a:t>
            </a:r>
          </a:p>
          <a:p>
            <a:pPr>
              <a:buFontTx/>
              <a:buNone/>
            </a:pPr>
            <a:r>
              <a:rPr lang="en-US" sz="1800">
                <a:latin typeface="Courier New" pitchFamily="49" charset="0"/>
              </a:rPr>
              <a:t>	Cust_First_Name 	VarChar2(20),</a:t>
            </a:r>
          </a:p>
          <a:p>
            <a:pPr>
              <a:buFontTx/>
              <a:buNone/>
            </a:pPr>
            <a:r>
              <a:rPr lang="en-US" sz="1800">
                <a:latin typeface="Courier New" pitchFamily="49" charset="0"/>
              </a:rPr>
              <a:t>	Account_No 		Number(5)   </a:t>
            </a:r>
            <a:r>
              <a:rPr lang="en-US" sz="1800" b="1">
                <a:latin typeface="Courier New" pitchFamily="49" charset="0"/>
              </a:rPr>
              <a:t>CONSTRAINT</a:t>
            </a:r>
            <a:r>
              <a:rPr lang="en-US" sz="1800">
                <a:latin typeface="Courier New" pitchFamily="49" charset="0"/>
              </a:rPr>
              <a:t> Pkey1 </a:t>
            </a:r>
            <a:r>
              <a:rPr lang="en-US" sz="1800" b="1">
                <a:latin typeface="Courier New" pitchFamily="49" charset="0"/>
              </a:rPr>
              <a:t>PRIMARY KEY</a:t>
            </a:r>
            <a:r>
              <a:rPr lang="en-US" sz="1800">
                <a:latin typeface="Courier New" pitchFamily="49" charset="0"/>
              </a:rPr>
              <a:t>,</a:t>
            </a:r>
          </a:p>
          <a:p>
            <a:pPr>
              <a:buFontTx/>
              <a:buNone/>
            </a:pPr>
            <a:r>
              <a:rPr lang="en-US" sz="1800">
                <a:latin typeface="Courier New" pitchFamily="49" charset="0"/>
              </a:rPr>
              <a:t>	Account_Type 	VarChar2(10) 	</a:t>
            </a:r>
            <a:r>
              <a:rPr lang="en-US" sz="1800" b="1">
                <a:latin typeface="Courier New" pitchFamily="49" charset="0"/>
              </a:rPr>
              <a:t>CONSTRAINT</a:t>
            </a:r>
            <a:r>
              <a:rPr lang="en-US" sz="1800">
                <a:latin typeface="Courier New" pitchFamily="49" charset="0"/>
              </a:rPr>
              <a:t> Nnull3 </a:t>
            </a:r>
            <a:r>
              <a:rPr lang="en-US" sz="1800" b="1">
                <a:latin typeface="Courier New" pitchFamily="49" charset="0"/>
              </a:rPr>
              <a:t>NOT NULL</a:t>
            </a:r>
            <a:r>
              <a:rPr lang="en-US" sz="1800">
                <a:latin typeface="Courier New" pitchFamily="49" charset="0"/>
              </a:rPr>
              <a:t>,</a:t>
            </a:r>
          </a:p>
          <a:p>
            <a:pPr>
              <a:buFontTx/>
              <a:buNone/>
            </a:pPr>
            <a:r>
              <a:rPr lang="en-US" sz="1800">
                <a:latin typeface="Courier New" pitchFamily="49" charset="0"/>
              </a:rPr>
              <a:t>	Bank_Branch 	VarChar2(25) 	</a:t>
            </a:r>
            <a:r>
              <a:rPr lang="en-US" sz="1800" b="1">
                <a:latin typeface="Courier New" pitchFamily="49" charset="0"/>
              </a:rPr>
              <a:t>CONSTRAINT</a:t>
            </a:r>
            <a:r>
              <a:rPr lang="en-US" sz="1800">
                <a:latin typeface="Courier New" pitchFamily="49" charset="0"/>
              </a:rPr>
              <a:t> Nnull4 </a:t>
            </a:r>
            <a:r>
              <a:rPr lang="en-US" sz="1800" b="1">
                <a:latin typeface="Courier New" pitchFamily="49" charset="0"/>
              </a:rPr>
              <a:t>NOT NULL</a:t>
            </a:r>
            <a:r>
              <a:rPr lang="en-US" sz="1800">
                <a:latin typeface="Courier New" pitchFamily="49" charset="0"/>
              </a:rPr>
              <a:t>,</a:t>
            </a:r>
          </a:p>
          <a:p>
            <a:pPr>
              <a:buFontTx/>
              <a:buNone/>
            </a:pPr>
            <a:r>
              <a:rPr lang="en-US" sz="1800">
                <a:latin typeface="Courier New" pitchFamily="49" charset="0"/>
              </a:rPr>
              <a:t>	Cust_Email 		VarChar</a:t>
            </a:r>
            <a:r>
              <a:rPr lang="en-US" sz="1800" b="1">
                <a:latin typeface="Courier New" pitchFamily="49" charset="0"/>
              </a:rPr>
              <a:t>2</a:t>
            </a:r>
            <a:r>
              <a:rPr lang="en-US" sz="1800">
                <a:latin typeface="Courier New" pitchFamily="49" charset="0"/>
              </a:rPr>
              <a:t>(30)</a:t>
            </a:r>
          </a:p>
          <a:p>
            <a:pPr>
              <a:buFontTx/>
              <a:buNone/>
            </a:pPr>
            <a:r>
              <a:rPr lang="en-US" sz="1800">
                <a:latin typeface="Courier New" pitchFamily="49"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72387">
                                            <p:txEl>
                                              <p:pRg st="2" end="2"/>
                                            </p:txEl>
                                          </p:spTgt>
                                        </p:tgtEl>
                                        <p:attrNameLst>
                                          <p:attrName>style.visibility</p:attrName>
                                        </p:attrNameLst>
                                      </p:cBhvr>
                                      <p:to>
                                        <p:strVal val="visible"/>
                                      </p:to>
                                    </p:set>
                                    <p:anim calcmode="lin" valueType="num">
                                      <p:cBhvr>
                                        <p:cTn id="7" dur="1000" fill="hold"/>
                                        <p:tgtEl>
                                          <p:spTgt spid="272387">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27238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72387">
                                            <p:txEl>
                                              <p:pRg st="2" end="2"/>
                                            </p:txEl>
                                          </p:spTgt>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272387">
                                            <p:txEl>
                                              <p:pRg st="3" end="3"/>
                                            </p:txEl>
                                          </p:spTgt>
                                        </p:tgtEl>
                                        <p:attrNameLst>
                                          <p:attrName>style.visibility</p:attrName>
                                        </p:attrNameLst>
                                      </p:cBhvr>
                                      <p:to>
                                        <p:strVal val="visible"/>
                                      </p:to>
                                    </p:set>
                                    <p:anim calcmode="lin" valueType="num">
                                      <p:cBhvr>
                                        <p:cTn id="13" dur="1000" fill="hold"/>
                                        <p:tgtEl>
                                          <p:spTgt spid="272387">
                                            <p:txEl>
                                              <p:pRg st="3" end="3"/>
                                            </p:txEl>
                                          </p:spTgt>
                                        </p:tgtEl>
                                        <p:attrNameLst>
                                          <p:attrName>ppt_x</p:attrName>
                                        </p:attrNameLst>
                                      </p:cBhvr>
                                      <p:tavLst>
                                        <p:tav tm="0">
                                          <p:val>
                                            <p:strVal val="#ppt_x-.2"/>
                                          </p:val>
                                        </p:tav>
                                        <p:tav tm="100000">
                                          <p:val>
                                            <p:strVal val="#ppt_x"/>
                                          </p:val>
                                        </p:tav>
                                      </p:tavLst>
                                    </p:anim>
                                    <p:anim calcmode="lin" valueType="num">
                                      <p:cBhvr>
                                        <p:cTn id="14" dur="1000" fill="hold"/>
                                        <p:tgtEl>
                                          <p:spTgt spid="27238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272387">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9" presetClass="entr" presetSubtype="0" fill="hold" nodeType="clickEffect">
                                  <p:stCondLst>
                                    <p:cond delay="0"/>
                                  </p:stCondLst>
                                  <p:childTnLst>
                                    <p:set>
                                      <p:cBhvr>
                                        <p:cTn id="19" dur="1" fill="hold">
                                          <p:stCondLst>
                                            <p:cond delay="0"/>
                                          </p:stCondLst>
                                        </p:cTn>
                                        <p:tgtEl>
                                          <p:spTgt spid="272387">
                                            <p:txEl>
                                              <p:pRg st="4" end="4"/>
                                            </p:txEl>
                                          </p:spTgt>
                                        </p:tgtEl>
                                        <p:attrNameLst>
                                          <p:attrName>style.visibility</p:attrName>
                                        </p:attrNameLst>
                                      </p:cBhvr>
                                      <p:to>
                                        <p:strVal val="visible"/>
                                      </p:to>
                                    </p:set>
                                    <p:anim calcmode="lin" valueType="num">
                                      <p:cBhvr>
                                        <p:cTn id="20" dur="1000" fill="hold"/>
                                        <p:tgtEl>
                                          <p:spTgt spid="272387">
                                            <p:txEl>
                                              <p:pRg st="4" end="4"/>
                                            </p:txEl>
                                          </p:spTgt>
                                        </p:tgtEl>
                                        <p:attrNameLst>
                                          <p:attrName>ppt_x</p:attrName>
                                        </p:attrNameLst>
                                      </p:cBhvr>
                                      <p:tavLst>
                                        <p:tav tm="0">
                                          <p:val>
                                            <p:strVal val="#ppt_x-.2"/>
                                          </p:val>
                                        </p:tav>
                                        <p:tav tm="100000">
                                          <p:val>
                                            <p:strVal val="#ppt_x"/>
                                          </p:val>
                                        </p:tav>
                                      </p:tavLst>
                                    </p:anim>
                                    <p:anim calcmode="lin" valueType="num">
                                      <p:cBhvr>
                                        <p:cTn id="21" dur="1000" fill="hold"/>
                                        <p:tgtEl>
                                          <p:spTgt spid="272387">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2" dur="1000"/>
                                        <p:tgtEl>
                                          <p:spTgt spid="27238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272387">
                                            <p:txEl>
                                              <p:pRg st="5" end="5"/>
                                            </p:txEl>
                                          </p:spTgt>
                                        </p:tgtEl>
                                        <p:attrNameLst>
                                          <p:attrName>style.visibility</p:attrName>
                                        </p:attrNameLst>
                                      </p:cBhvr>
                                      <p:to>
                                        <p:strVal val="visible"/>
                                      </p:to>
                                    </p:set>
                                    <p:anim calcmode="lin" valueType="num">
                                      <p:cBhvr>
                                        <p:cTn id="27" dur="1000" fill="hold"/>
                                        <p:tgtEl>
                                          <p:spTgt spid="272387">
                                            <p:txEl>
                                              <p:pRg st="5" end="5"/>
                                            </p:txEl>
                                          </p:spTgt>
                                        </p:tgtEl>
                                        <p:attrNameLst>
                                          <p:attrName>ppt_x</p:attrName>
                                        </p:attrNameLst>
                                      </p:cBhvr>
                                      <p:tavLst>
                                        <p:tav tm="0">
                                          <p:val>
                                            <p:strVal val="#ppt_x-.2"/>
                                          </p:val>
                                        </p:tav>
                                        <p:tav tm="100000">
                                          <p:val>
                                            <p:strVal val="#ppt_x"/>
                                          </p:val>
                                        </p:tav>
                                      </p:tavLst>
                                    </p:anim>
                                    <p:anim calcmode="lin" valueType="num">
                                      <p:cBhvr>
                                        <p:cTn id="28" dur="1000" fill="hold"/>
                                        <p:tgtEl>
                                          <p:spTgt spid="272387">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272387">
                                            <p:txEl>
                                              <p:pRg st="5" end="5"/>
                                            </p:txEl>
                                          </p:spTgt>
                                        </p:tgtEl>
                                      </p:cBhvr>
                                    </p:animEffect>
                                  </p:childTnLst>
                                </p:cTn>
                              </p:par>
                              <p:par>
                                <p:cTn id="30" presetID="29" presetClass="entr" presetSubtype="0" fill="hold" nodeType="withEffect">
                                  <p:stCondLst>
                                    <p:cond delay="0"/>
                                  </p:stCondLst>
                                  <p:childTnLst>
                                    <p:set>
                                      <p:cBhvr>
                                        <p:cTn id="31" dur="1" fill="hold">
                                          <p:stCondLst>
                                            <p:cond delay="0"/>
                                          </p:stCondLst>
                                        </p:cTn>
                                        <p:tgtEl>
                                          <p:spTgt spid="272387">
                                            <p:txEl>
                                              <p:pRg st="6" end="6"/>
                                            </p:txEl>
                                          </p:spTgt>
                                        </p:tgtEl>
                                        <p:attrNameLst>
                                          <p:attrName>style.visibility</p:attrName>
                                        </p:attrNameLst>
                                      </p:cBhvr>
                                      <p:to>
                                        <p:strVal val="visible"/>
                                      </p:to>
                                    </p:set>
                                    <p:anim calcmode="lin" valueType="num">
                                      <p:cBhvr>
                                        <p:cTn id="32" dur="1000" fill="hold"/>
                                        <p:tgtEl>
                                          <p:spTgt spid="272387">
                                            <p:txEl>
                                              <p:pRg st="6" end="6"/>
                                            </p:txEl>
                                          </p:spTgt>
                                        </p:tgtEl>
                                        <p:attrNameLst>
                                          <p:attrName>ppt_x</p:attrName>
                                        </p:attrNameLst>
                                      </p:cBhvr>
                                      <p:tavLst>
                                        <p:tav tm="0">
                                          <p:val>
                                            <p:strVal val="#ppt_x-.2"/>
                                          </p:val>
                                        </p:tav>
                                        <p:tav tm="100000">
                                          <p:val>
                                            <p:strVal val="#ppt_x"/>
                                          </p:val>
                                        </p:tav>
                                      </p:tavLst>
                                    </p:anim>
                                    <p:anim calcmode="lin" valueType="num">
                                      <p:cBhvr>
                                        <p:cTn id="33" dur="1000" fill="hold"/>
                                        <p:tgtEl>
                                          <p:spTgt spid="272387">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272387">
                                            <p:txEl>
                                              <p:pRg st="6" end="6"/>
                                            </p:txEl>
                                          </p:spTgt>
                                        </p:tgtEl>
                                      </p:cBhvr>
                                    </p:animEffect>
                                  </p:childTnLst>
                                </p:cTn>
                              </p:par>
                              <p:par>
                                <p:cTn id="35" presetID="29" presetClass="entr" presetSubtype="0" fill="hold" nodeType="withEffect">
                                  <p:stCondLst>
                                    <p:cond delay="0"/>
                                  </p:stCondLst>
                                  <p:childTnLst>
                                    <p:set>
                                      <p:cBhvr>
                                        <p:cTn id="36" dur="1" fill="hold">
                                          <p:stCondLst>
                                            <p:cond delay="0"/>
                                          </p:stCondLst>
                                        </p:cTn>
                                        <p:tgtEl>
                                          <p:spTgt spid="272387">
                                            <p:txEl>
                                              <p:pRg st="7" end="7"/>
                                            </p:txEl>
                                          </p:spTgt>
                                        </p:tgtEl>
                                        <p:attrNameLst>
                                          <p:attrName>style.visibility</p:attrName>
                                        </p:attrNameLst>
                                      </p:cBhvr>
                                      <p:to>
                                        <p:strVal val="visible"/>
                                      </p:to>
                                    </p:set>
                                    <p:anim calcmode="lin" valueType="num">
                                      <p:cBhvr>
                                        <p:cTn id="37" dur="1000" fill="hold"/>
                                        <p:tgtEl>
                                          <p:spTgt spid="272387">
                                            <p:txEl>
                                              <p:pRg st="7" end="7"/>
                                            </p:txEl>
                                          </p:spTgt>
                                        </p:tgtEl>
                                        <p:attrNameLst>
                                          <p:attrName>ppt_x</p:attrName>
                                        </p:attrNameLst>
                                      </p:cBhvr>
                                      <p:tavLst>
                                        <p:tav tm="0">
                                          <p:val>
                                            <p:strVal val="#ppt_x-.2"/>
                                          </p:val>
                                        </p:tav>
                                        <p:tav tm="100000">
                                          <p:val>
                                            <p:strVal val="#ppt_x"/>
                                          </p:val>
                                        </p:tav>
                                      </p:tavLst>
                                    </p:anim>
                                    <p:anim calcmode="lin" valueType="num">
                                      <p:cBhvr>
                                        <p:cTn id="38" dur="1000" fill="hold"/>
                                        <p:tgtEl>
                                          <p:spTgt spid="272387">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272387">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9" presetClass="entr" presetSubtype="0" fill="hold" nodeType="clickEffect">
                                  <p:stCondLst>
                                    <p:cond delay="0"/>
                                  </p:stCondLst>
                                  <p:childTnLst>
                                    <p:set>
                                      <p:cBhvr>
                                        <p:cTn id="43" dur="1" fill="hold">
                                          <p:stCondLst>
                                            <p:cond delay="0"/>
                                          </p:stCondLst>
                                        </p:cTn>
                                        <p:tgtEl>
                                          <p:spTgt spid="272387">
                                            <p:txEl>
                                              <p:pRg st="8" end="8"/>
                                            </p:txEl>
                                          </p:spTgt>
                                        </p:tgtEl>
                                        <p:attrNameLst>
                                          <p:attrName>style.visibility</p:attrName>
                                        </p:attrNameLst>
                                      </p:cBhvr>
                                      <p:to>
                                        <p:strVal val="visible"/>
                                      </p:to>
                                    </p:set>
                                    <p:anim calcmode="lin" valueType="num">
                                      <p:cBhvr>
                                        <p:cTn id="44" dur="1000" fill="hold"/>
                                        <p:tgtEl>
                                          <p:spTgt spid="272387">
                                            <p:txEl>
                                              <p:pRg st="8" end="8"/>
                                            </p:txEl>
                                          </p:spTgt>
                                        </p:tgtEl>
                                        <p:attrNameLst>
                                          <p:attrName>ppt_x</p:attrName>
                                        </p:attrNameLst>
                                      </p:cBhvr>
                                      <p:tavLst>
                                        <p:tav tm="0">
                                          <p:val>
                                            <p:strVal val="#ppt_x-.2"/>
                                          </p:val>
                                        </p:tav>
                                        <p:tav tm="100000">
                                          <p:val>
                                            <p:strVal val="#ppt_x"/>
                                          </p:val>
                                        </p:tav>
                                      </p:tavLst>
                                    </p:anim>
                                    <p:anim calcmode="lin" valueType="num">
                                      <p:cBhvr>
                                        <p:cTn id="45" dur="1000" fill="hold"/>
                                        <p:tgtEl>
                                          <p:spTgt spid="272387">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46" dur="1000"/>
                                        <p:tgtEl>
                                          <p:spTgt spid="272387">
                                            <p:txEl>
                                              <p:pRg st="8" end="8"/>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9" presetClass="entr" presetSubtype="0" fill="hold" nodeType="clickEffect">
                                  <p:stCondLst>
                                    <p:cond delay="0"/>
                                  </p:stCondLst>
                                  <p:childTnLst>
                                    <p:set>
                                      <p:cBhvr>
                                        <p:cTn id="50" dur="1" fill="hold">
                                          <p:stCondLst>
                                            <p:cond delay="0"/>
                                          </p:stCondLst>
                                        </p:cTn>
                                        <p:tgtEl>
                                          <p:spTgt spid="272387">
                                            <p:txEl>
                                              <p:pRg st="9" end="9"/>
                                            </p:txEl>
                                          </p:spTgt>
                                        </p:tgtEl>
                                        <p:attrNameLst>
                                          <p:attrName>style.visibility</p:attrName>
                                        </p:attrNameLst>
                                      </p:cBhvr>
                                      <p:to>
                                        <p:strVal val="visible"/>
                                      </p:to>
                                    </p:set>
                                    <p:anim calcmode="lin" valueType="num">
                                      <p:cBhvr>
                                        <p:cTn id="51" dur="1000" fill="hold"/>
                                        <p:tgtEl>
                                          <p:spTgt spid="272387">
                                            <p:txEl>
                                              <p:pRg st="9" end="9"/>
                                            </p:txEl>
                                          </p:spTgt>
                                        </p:tgtEl>
                                        <p:attrNameLst>
                                          <p:attrName>ppt_x</p:attrName>
                                        </p:attrNameLst>
                                      </p:cBhvr>
                                      <p:tavLst>
                                        <p:tav tm="0">
                                          <p:val>
                                            <p:strVal val="#ppt_x-.2"/>
                                          </p:val>
                                        </p:tav>
                                        <p:tav tm="100000">
                                          <p:val>
                                            <p:strVal val="#ppt_x"/>
                                          </p:val>
                                        </p:tav>
                                      </p:tavLst>
                                    </p:anim>
                                    <p:anim calcmode="lin" valueType="num">
                                      <p:cBhvr>
                                        <p:cTn id="52" dur="1000" fill="hold"/>
                                        <p:tgtEl>
                                          <p:spTgt spid="272387">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53" dur="1000"/>
                                        <p:tgtEl>
                                          <p:spTgt spid="272387">
                                            <p:txEl>
                                              <p:pRg st="9" end="9"/>
                                            </p:txEl>
                                          </p:spTgt>
                                        </p:tgtEl>
                                      </p:cBhvr>
                                    </p:animEffect>
                                  </p:childTnLst>
                                </p:cTn>
                              </p:par>
                              <p:par>
                                <p:cTn id="54" presetID="29" presetClass="entr" presetSubtype="0" fill="hold" nodeType="withEffect">
                                  <p:stCondLst>
                                    <p:cond delay="0"/>
                                  </p:stCondLst>
                                  <p:childTnLst>
                                    <p:set>
                                      <p:cBhvr>
                                        <p:cTn id="55" dur="1" fill="hold">
                                          <p:stCondLst>
                                            <p:cond delay="0"/>
                                          </p:stCondLst>
                                        </p:cTn>
                                        <p:tgtEl>
                                          <p:spTgt spid="272387">
                                            <p:txEl>
                                              <p:pRg st="10" end="10"/>
                                            </p:txEl>
                                          </p:spTgt>
                                        </p:tgtEl>
                                        <p:attrNameLst>
                                          <p:attrName>style.visibility</p:attrName>
                                        </p:attrNameLst>
                                      </p:cBhvr>
                                      <p:to>
                                        <p:strVal val="visible"/>
                                      </p:to>
                                    </p:set>
                                    <p:anim calcmode="lin" valueType="num">
                                      <p:cBhvr>
                                        <p:cTn id="56" dur="1000" fill="hold"/>
                                        <p:tgtEl>
                                          <p:spTgt spid="272387">
                                            <p:txEl>
                                              <p:pRg st="10" end="10"/>
                                            </p:txEl>
                                          </p:spTgt>
                                        </p:tgtEl>
                                        <p:attrNameLst>
                                          <p:attrName>ppt_x</p:attrName>
                                        </p:attrNameLst>
                                      </p:cBhvr>
                                      <p:tavLst>
                                        <p:tav tm="0">
                                          <p:val>
                                            <p:strVal val="#ppt_x-.2"/>
                                          </p:val>
                                        </p:tav>
                                        <p:tav tm="100000">
                                          <p:val>
                                            <p:strVal val="#ppt_x"/>
                                          </p:val>
                                        </p:tav>
                                      </p:tavLst>
                                    </p:anim>
                                    <p:anim calcmode="lin" valueType="num">
                                      <p:cBhvr>
                                        <p:cTn id="57" dur="1000" fill="hold"/>
                                        <p:tgtEl>
                                          <p:spTgt spid="272387">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272387">
                                            <p:txEl>
                                              <p:pRg st="10" end="10"/>
                                            </p:txEl>
                                          </p:spTgt>
                                        </p:tgtEl>
                                      </p:cBhvr>
                                    </p:animEffect>
                                  </p:childTnLst>
                                </p:cTn>
                              </p:par>
                              <p:par>
                                <p:cTn id="59" presetID="29" presetClass="entr" presetSubtype="0" fill="hold" nodeType="withEffect">
                                  <p:stCondLst>
                                    <p:cond delay="0"/>
                                  </p:stCondLst>
                                  <p:childTnLst>
                                    <p:set>
                                      <p:cBhvr>
                                        <p:cTn id="60" dur="1" fill="hold">
                                          <p:stCondLst>
                                            <p:cond delay="0"/>
                                          </p:stCondLst>
                                        </p:cTn>
                                        <p:tgtEl>
                                          <p:spTgt spid="272387">
                                            <p:txEl>
                                              <p:pRg st="11" end="11"/>
                                            </p:txEl>
                                          </p:spTgt>
                                        </p:tgtEl>
                                        <p:attrNameLst>
                                          <p:attrName>style.visibility</p:attrName>
                                        </p:attrNameLst>
                                      </p:cBhvr>
                                      <p:to>
                                        <p:strVal val="visible"/>
                                      </p:to>
                                    </p:set>
                                    <p:anim calcmode="lin" valueType="num">
                                      <p:cBhvr>
                                        <p:cTn id="61" dur="1000" fill="hold"/>
                                        <p:tgtEl>
                                          <p:spTgt spid="272387">
                                            <p:txEl>
                                              <p:pRg st="11" end="11"/>
                                            </p:txEl>
                                          </p:spTgt>
                                        </p:tgtEl>
                                        <p:attrNameLst>
                                          <p:attrName>ppt_x</p:attrName>
                                        </p:attrNameLst>
                                      </p:cBhvr>
                                      <p:tavLst>
                                        <p:tav tm="0">
                                          <p:val>
                                            <p:strVal val="#ppt_x-.2"/>
                                          </p:val>
                                        </p:tav>
                                        <p:tav tm="100000">
                                          <p:val>
                                            <p:strVal val="#ppt_x"/>
                                          </p:val>
                                        </p:tav>
                                      </p:tavLst>
                                    </p:anim>
                                    <p:anim calcmode="lin" valueType="num">
                                      <p:cBhvr>
                                        <p:cTn id="62" dur="1000" fill="hold"/>
                                        <p:tgtEl>
                                          <p:spTgt spid="272387">
                                            <p:txEl>
                                              <p:pRg st="11" end="11"/>
                                            </p:txEl>
                                          </p:spTgt>
                                        </p:tgtEl>
                                        <p:attrNameLst>
                                          <p:attrName>ppt_y</p:attrName>
                                        </p:attrNameLst>
                                      </p:cBhvr>
                                      <p:tavLst>
                                        <p:tav tm="0">
                                          <p:val>
                                            <p:strVal val="#ppt_y"/>
                                          </p:val>
                                        </p:tav>
                                        <p:tav tm="100000">
                                          <p:val>
                                            <p:strVal val="#ppt_y"/>
                                          </p:val>
                                        </p:tav>
                                      </p:tavLst>
                                    </p:anim>
                                    <p:animEffect transition="in" filter="wipe(right)" prLst="gradientSize: 0.1">
                                      <p:cBhvr>
                                        <p:cTn id="63" dur="1000"/>
                                        <p:tgtEl>
                                          <p:spTgt spid="272387">
                                            <p:txEl>
                                              <p:pRg st="11" end="11"/>
                                            </p:txEl>
                                          </p:spTgt>
                                        </p:tgtEl>
                                      </p:cBhvr>
                                    </p:animEffect>
                                  </p:childTnLst>
                                </p:cTn>
                              </p:par>
                              <p:par>
                                <p:cTn id="64" presetID="29" presetClass="entr" presetSubtype="0" fill="hold" nodeType="withEffect">
                                  <p:stCondLst>
                                    <p:cond delay="0"/>
                                  </p:stCondLst>
                                  <p:childTnLst>
                                    <p:set>
                                      <p:cBhvr>
                                        <p:cTn id="65" dur="1" fill="hold">
                                          <p:stCondLst>
                                            <p:cond delay="0"/>
                                          </p:stCondLst>
                                        </p:cTn>
                                        <p:tgtEl>
                                          <p:spTgt spid="272387">
                                            <p:txEl>
                                              <p:pRg st="12" end="12"/>
                                            </p:txEl>
                                          </p:spTgt>
                                        </p:tgtEl>
                                        <p:attrNameLst>
                                          <p:attrName>style.visibility</p:attrName>
                                        </p:attrNameLst>
                                      </p:cBhvr>
                                      <p:to>
                                        <p:strVal val="visible"/>
                                      </p:to>
                                    </p:set>
                                    <p:anim calcmode="lin" valueType="num">
                                      <p:cBhvr>
                                        <p:cTn id="66" dur="1000" fill="hold"/>
                                        <p:tgtEl>
                                          <p:spTgt spid="272387">
                                            <p:txEl>
                                              <p:pRg st="12" end="12"/>
                                            </p:txEl>
                                          </p:spTgt>
                                        </p:tgtEl>
                                        <p:attrNameLst>
                                          <p:attrName>ppt_x</p:attrName>
                                        </p:attrNameLst>
                                      </p:cBhvr>
                                      <p:tavLst>
                                        <p:tav tm="0">
                                          <p:val>
                                            <p:strVal val="#ppt_x-.2"/>
                                          </p:val>
                                        </p:tav>
                                        <p:tav tm="100000">
                                          <p:val>
                                            <p:strVal val="#ppt_x"/>
                                          </p:val>
                                        </p:tav>
                                      </p:tavLst>
                                    </p:anim>
                                    <p:anim calcmode="lin" valueType="num">
                                      <p:cBhvr>
                                        <p:cTn id="67" dur="1000" fill="hold"/>
                                        <p:tgtEl>
                                          <p:spTgt spid="272387">
                                            <p:txEl>
                                              <p:pRg st="12" end="12"/>
                                            </p:txEl>
                                          </p:spTgt>
                                        </p:tgtEl>
                                        <p:attrNameLst>
                                          <p:attrName>ppt_y</p:attrName>
                                        </p:attrNameLst>
                                      </p:cBhvr>
                                      <p:tavLst>
                                        <p:tav tm="0">
                                          <p:val>
                                            <p:strVal val="#ppt_y"/>
                                          </p:val>
                                        </p:tav>
                                        <p:tav tm="100000">
                                          <p:val>
                                            <p:strVal val="#ppt_y"/>
                                          </p:val>
                                        </p:tav>
                                      </p:tavLst>
                                    </p:anim>
                                    <p:animEffect transition="in" filter="wipe(right)" prLst="gradientSize: 0.1">
                                      <p:cBhvr>
                                        <p:cTn id="68" dur="1000"/>
                                        <p:tgtEl>
                                          <p:spTgt spid="27238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p:txBody>
          <a:bodyPr/>
          <a:lstStyle/>
          <a:p>
            <a:r>
              <a:rPr lang="en-US"/>
              <a:t>Create Table (Contd…)</a:t>
            </a:r>
          </a:p>
        </p:txBody>
      </p:sp>
      <p:sp>
        <p:nvSpPr>
          <p:cNvPr id="276483" name="Rectangle 3"/>
          <p:cNvSpPr>
            <a:spLocks noGrp="1" noChangeArrowheads="1"/>
          </p:cNvSpPr>
          <p:nvPr>
            <p:ph type="body" idx="1"/>
          </p:nvPr>
        </p:nvSpPr>
        <p:spPr/>
        <p:txBody>
          <a:bodyPr/>
          <a:lstStyle/>
          <a:p>
            <a:r>
              <a:rPr lang="en-US" b="1"/>
              <a:t>Implementing Composite Primary Key</a:t>
            </a:r>
          </a:p>
          <a:p>
            <a:endParaRPr lang="en-US" b="1"/>
          </a:p>
          <a:p>
            <a:pPr>
              <a:buFontTx/>
              <a:buNone/>
            </a:pPr>
            <a:r>
              <a:rPr lang="en-US" b="1"/>
              <a:t>EXAMPLE :</a:t>
            </a:r>
          </a:p>
          <a:p>
            <a:pPr>
              <a:buFontTx/>
              <a:buNone/>
            </a:pPr>
            <a:r>
              <a:rPr lang="en-US" sz="1800" b="1">
                <a:latin typeface="Courier New" pitchFamily="49" charset="0"/>
              </a:rPr>
              <a:t>CREATE TABLE</a:t>
            </a:r>
            <a:r>
              <a:rPr lang="en-US" sz="1800">
                <a:latin typeface="Courier New" pitchFamily="49" charset="0"/>
              </a:rPr>
              <a:t> Customer_Details(</a:t>
            </a:r>
          </a:p>
          <a:p>
            <a:pPr>
              <a:buFontTx/>
              <a:buNone/>
            </a:pPr>
            <a:r>
              <a:rPr lang="en-US" sz="1800">
                <a:latin typeface="Courier New" pitchFamily="49" charset="0"/>
              </a:rPr>
              <a:t>	Cust_ID 		Number(5) 	CONSTRAINT Nnull7 NOT NULL,</a:t>
            </a:r>
          </a:p>
          <a:p>
            <a:pPr>
              <a:buFontTx/>
              <a:buNone/>
            </a:pPr>
            <a:r>
              <a:rPr lang="en-US" sz="1800">
                <a:latin typeface="Courier New" pitchFamily="49" charset="0"/>
              </a:rPr>
              <a:t>	Cust_Last_Name 	VarChar2(20) 	CONSTRAINT Nnull8 NOT NULL,</a:t>
            </a:r>
          </a:p>
          <a:p>
            <a:pPr>
              <a:buFontTx/>
              <a:buNone/>
            </a:pPr>
            <a:r>
              <a:rPr lang="en-US" sz="1800">
                <a:latin typeface="Courier New" pitchFamily="49" charset="0"/>
              </a:rPr>
              <a:t>	Cust_Mid_Name 	VarChar2(4),</a:t>
            </a:r>
          </a:p>
          <a:p>
            <a:pPr>
              <a:buFontTx/>
              <a:buNone/>
            </a:pPr>
            <a:r>
              <a:rPr lang="en-US" sz="1800">
                <a:latin typeface="Courier New" pitchFamily="49" charset="0"/>
              </a:rPr>
              <a:t>	Cust_First_Name 	VarChar2(20),</a:t>
            </a:r>
          </a:p>
          <a:p>
            <a:pPr>
              <a:buFontTx/>
              <a:buNone/>
            </a:pPr>
            <a:r>
              <a:rPr lang="en-US" sz="1800">
                <a:latin typeface="Courier New" pitchFamily="49" charset="0"/>
              </a:rPr>
              <a:t>	Account_No 		Number(5) 	CONSTRAINT Nnull9 NOT NULL,</a:t>
            </a:r>
          </a:p>
          <a:p>
            <a:pPr>
              <a:buFontTx/>
              <a:buNone/>
            </a:pPr>
            <a:r>
              <a:rPr lang="en-US" sz="1800">
                <a:latin typeface="Courier New" pitchFamily="49" charset="0"/>
              </a:rPr>
              <a:t>	Account_Type 	VarChar2(10) 	CONSTRAINT Nnull10 NOT NULL,</a:t>
            </a:r>
          </a:p>
          <a:p>
            <a:pPr>
              <a:buFontTx/>
              <a:buNone/>
            </a:pPr>
            <a:r>
              <a:rPr lang="en-US" sz="1800">
                <a:latin typeface="Courier New" pitchFamily="49" charset="0"/>
              </a:rPr>
              <a:t>	Bank_Branch 	VarChar2(25) 	CONSTRAINT Nnull11 NOT NULL,</a:t>
            </a:r>
          </a:p>
          <a:p>
            <a:pPr>
              <a:buFontTx/>
              <a:buNone/>
            </a:pPr>
            <a:r>
              <a:rPr lang="en-US" sz="1800">
                <a:latin typeface="Courier New" pitchFamily="49" charset="0"/>
              </a:rPr>
              <a:t>	Cust_Email 		VarChar2(30),</a:t>
            </a:r>
          </a:p>
          <a:p>
            <a:pPr>
              <a:buFontTx/>
              <a:buNone/>
            </a:pPr>
            <a:r>
              <a:rPr lang="en-US" sz="1800">
                <a:latin typeface="Courier New" pitchFamily="49" charset="0"/>
              </a:rPr>
              <a:t>		</a:t>
            </a:r>
            <a:r>
              <a:rPr lang="en-US" sz="1800" b="1">
                <a:latin typeface="Courier New" pitchFamily="49" charset="0"/>
              </a:rPr>
              <a:t>CONSTRAINT</a:t>
            </a:r>
            <a:r>
              <a:rPr lang="en-US" sz="1800">
                <a:latin typeface="Courier New" pitchFamily="49" charset="0"/>
              </a:rPr>
              <a:t> PKey3 </a:t>
            </a:r>
            <a:r>
              <a:rPr lang="en-US" sz="1800" b="1">
                <a:latin typeface="Courier New" pitchFamily="49" charset="0"/>
              </a:rPr>
              <a:t>PRIMARY KEY</a:t>
            </a:r>
            <a:r>
              <a:rPr lang="en-US" sz="1800">
                <a:latin typeface="Courier New" pitchFamily="49" charset="0"/>
              </a:rPr>
              <a:t>(Cust_ID,Account_No)</a:t>
            </a:r>
          </a:p>
          <a:p>
            <a:pPr>
              <a:buFontTx/>
              <a:buNone/>
            </a:pPr>
            <a:r>
              <a:rPr lang="en-US" sz="1800">
                <a:latin typeface="Courier New" pitchFamily="49" charset="0"/>
              </a:rPr>
              <a:t>);</a:t>
            </a:r>
          </a:p>
          <a:p>
            <a:pPr>
              <a:buFontTx/>
              <a:buNone/>
            </a:pPr>
            <a:endParaRPr lang="en-US" sz="1800">
              <a:latin typeface="Courier New" pitchFamily="49"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p:txBody>
          <a:bodyPr/>
          <a:lstStyle/>
          <a:p>
            <a:r>
              <a:rPr lang="en-US"/>
              <a:t>Create Table (Contd…)</a:t>
            </a:r>
          </a:p>
        </p:txBody>
      </p:sp>
      <p:sp>
        <p:nvSpPr>
          <p:cNvPr id="277507" name="Rectangle 3"/>
          <p:cNvSpPr>
            <a:spLocks noGrp="1" noChangeArrowheads="1"/>
          </p:cNvSpPr>
          <p:nvPr>
            <p:ph type="body" idx="1"/>
          </p:nvPr>
        </p:nvSpPr>
        <p:spPr>
          <a:xfrm>
            <a:off x="304800" y="914400"/>
            <a:ext cx="8534400" cy="5051425"/>
          </a:xfrm>
        </p:spPr>
        <p:txBody>
          <a:bodyPr/>
          <a:lstStyle/>
          <a:p>
            <a:endParaRPr lang="en-US" b="1"/>
          </a:p>
          <a:p>
            <a:r>
              <a:rPr lang="en-US" b="1"/>
              <a:t>Implementation of Unique Constraint</a:t>
            </a:r>
          </a:p>
          <a:p>
            <a:endParaRPr lang="en-US" b="1"/>
          </a:p>
          <a:p>
            <a:pPr>
              <a:buFontTx/>
              <a:buNone/>
            </a:pPr>
            <a:r>
              <a:rPr lang="en-US" b="1"/>
              <a:t>EXAMPLE :</a:t>
            </a:r>
          </a:p>
          <a:p>
            <a:pPr>
              <a:buFontTx/>
              <a:buNone/>
            </a:pPr>
            <a:endParaRPr lang="en-US" b="1"/>
          </a:p>
          <a:p>
            <a:pPr>
              <a:buFontTx/>
              <a:buNone/>
            </a:pPr>
            <a:r>
              <a:rPr lang="en-US" sz="1800" b="1">
                <a:latin typeface="Courier New" pitchFamily="49" charset="0"/>
              </a:rPr>
              <a:t>CREATE TABLE</a:t>
            </a:r>
            <a:r>
              <a:rPr lang="en-US" sz="1800">
                <a:latin typeface="Courier New" pitchFamily="49" charset="0"/>
              </a:rPr>
              <a:t> UnqTable(</a:t>
            </a:r>
          </a:p>
          <a:p>
            <a:pPr>
              <a:buFontTx/>
              <a:buNone/>
            </a:pPr>
            <a:r>
              <a:rPr lang="en-US" sz="1800">
                <a:latin typeface="Courier New" pitchFamily="49" charset="0"/>
              </a:rPr>
              <a:t>   ECode 	Number(6) </a:t>
            </a:r>
            <a:r>
              <a:rPr lang="en-US" sz="1800" b="1">
                <a:latin typeface="Courier New" pitchFamily="49" charset="0"/>
              </a:rPr>
              <a:t>CONSTRAINT</a:t>
            </a:r>
            <a:r>
              <a:rPr lang="en-US" sz="1800">
                <a:latin typeface="Courier New" pitchFamily="49" charset="0"/>
              </a:rPr>
              <a:t> PK11 </a:t>
            </a:r>
            <a:r>
              <a:rPr lang="en-US" sz="1800" b="1">
                <a:latin typeface="Courier New" pitchFamily="49" charset="0"/>
              </a:rPr>
              <a:t>PRIMARY KEY</a:t>
            </a:r>
            <a:r>
              <a:rPr lang="en-US" sz="1800">
                <a:latin typeface="Courier New" pitchFamily="49" charset="0"/>
              </a:rPr>
              <a:t>,</a:t>
            </a:r>
          </a:p>
          <a:p>
            <a:pPr>
              <a:buFontTx/>
              <a:buNone/>
            </a:pPr>
            <a:r>
              <a:rPr lang="en-US" sz="1800">
                <a:latin typeface="Courier New" pitchFamily="49" charset="0"/>
              </a:rPr>
              <a:t>   EName 	Varchar2(25) </a:t>
            </a:r>
            <a:r>
              <a:rPr lang="en-US" sz="1800" b="1">
                <a:latin typeface="Courier New" pitchFamily="49" charset="0"/>
              </a:rPr>
              <a:t>CONSTRAINT</a:t>
            </a:r>
            <a:r>
              <a:rPr lang="en-US" sz="1800">
                <a:latin typeface="Courier New" pitchFamily="49" charset="0"/>
              </a:rPr>
              <a:t> NNull18 </a:t>
            </a:r>
            <a:r>
              <a:rPr lang="en-US" sz="1800" b="1">
                <a:latin typeface="Courier New" pitchFamily="49" charset="0"/>
              </a:rPr>
              <a:t>NOT NULL</a:t>
            </a:r>
            <a:r>
              <a:rPr lang="en-US" sz="1800">
                <a:latin typeface="Courier New" pitchFamily="49" charset="0"/>
              </a:rPr>
              <a:t>,</a:t>
            </a:r>
          </a:p>
          <a:p>
            <a:pPr>
              <a:buFontTx/>
              <a:buNone/>
            </a:pPr>
            <a:r>
              <a:rPr lang="en-US" sz="1800">
                <a:latin typeface="Courier New" pitchFamily="49" charset="0"/>
              </a:rPr>
              <a:t>   EEmail 	Varchar2(25)</a:t>
            </a:r>
            <a:r>
              <a:rPr lang="en-US" sz="1800" b="1">
                <a:latin typeface="Courier New" pitchFamily="49" charset="0"/>
              </a:rPr>
              <a:t> CONSTRAINT </a:t>
            </a:r>
            <a:r>
              <a:rPr lang="en-US" sz="1800">
                <a:latin typeface="Courier New" pitchFamily="49" charset="0"/>
              </a:rPr>
              <a:t>Unq1</a:t>
            </a:r>
            <a:r>
              <a:rPr lang="en-US" sz="1800" b="1">
                <a:latin typeface="Courier New" pitchFamily="49" charset="0"/>
              </a:rPr>
              <a:t> UNIQUE</a:t>
            </a:r>
          </a:p>
          <a:p>
            <a:pPr>
              <a:buFontTx/>
              <a:buNone/>
            </a:pPr>
            <a:r>
              <a:rPr lang="en-US" sz="1800">
                <a:latin typeface="Courier New"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77507">
                                            <p:txEl>
                                              <p:pRg st="5" end="5"/>
                                            </p:txEl>
                                          </p:spTgt>
                                        </p:tgtEl>
                                        <p:attrNameLst>
                                          <p:attrName>style.visibility</p:attrName>
                                        </p:attrNameLst>
                                      </p:cBhvr>
                                      <p:to>
                                        <p:strVal val="visible"/>
                                      </p:to>
                                    </p:set>
                                    <p:anim calcmode="lin" valueType="num">
                                      <p:cBhvr>
                                        <p:cTn id="7" dur="1000" fill="hold"/>
                                        <p:tgtEl>
                                          <p:spTgt spid="277507">
                                            <p:txEl>
                                              <p:pRg st="5" end="5"/>
                                            </p:txEl>
                                          </p:spTgt>
                                        </p:tgtEl>
                                        <p:attrNameLst>
                                          <p:attrName>ppt_x</p:attrName>
                                        </p:attrNameLst>
                                      </p:cBhvr>
                                      <p:tavLst>
                                        <p:tav tm="0">
                                          <p:val>
                                            <p:strVal val="#ppt_x-.2"/>
                                          </p:val>
                                        </p:tav>
                                        <p:tav tm="100000">
                                          <p:val>
                                            <p:strVal val="#ppt_x"/>
                                          </p:val>
                                        </p:tav>
                                      </p:tavLst>
                                    </p:anim>
                                    <p:anim calcmode="lin" valueType="num">
                                      <p:cBhvr>
                                        <p:cTn id="8" dur="1000" fill="hold"/>
                                        <p:tgtEl>
                                          <p:spTgt spid="277507">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77507">
                                            <p:txEl>
                                              <p:pRg st="5" end="5"/>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277507">
                                            <p:txEl>
                                              <p:pRg st="6" end="6"/>
                                            </p:txEl>
                                          </p:spTgt>
                                        </p:tgtEl>
                                        <p:attrNameLst>
                                          <p:attrName>style.visibility</p:attrName>
                                        </p:attrNameLst>
                                      </p:cBhvr>
                                      <p:to>
                                        <p:strVal val="visible"/>
                                      </p:to>
                                    </p:set>
                                    <p:anim calcmode="lin" valueType="num">
                                      <p:cBhvr>
                                        <p:cTn id="12" dur="1000" fill="hold"/>
                                        <p:tgtEl>
                                          <p:spTgt spid="277507">
                                            <p:txEl>
                                              <p:pRg st="6" end="6"/>
                                            </p:txEl>
                                          </p:spTgt>
                                        </p:tgtEl>
                                        <p:attrNameLst>
                                          <p:attrName>ppt_x</p:attrName>
                                        </p:attrNameLst>
                                      </p:cBhvr>
                                      <p:tavLst>
                                        <p:tav tm="0">
                                          <p:val>
                                            <p:strVal val="#ppt_x-.2"/>
                                          </p:val>
                                        </p:tav>
                                        <p:tav tm="100000">
                                          <p:val>
                                            <p:strVal val="#ppt_x"/>
                                          </p:val>
                                        </p:tav>
                                      </p:tavLst>
                                    </p:anim>
                                    <p:anim calcmode="lin" valueType="num">
                                      <p:cBhvr>
                                        <p:cTn id="13" dur="1000" fill="hold"/>
                                        <p:tgtEl>
                                          <p:spTgt spid="277507">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77507">
                                            <p:txEl>
                                              <p:pRg st="6" end="6"/>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277507">
                                            <p:txEl>
                                              <p:pRg st="7" end="7"/>
                                            </p:txEl>
                                          </p:spTgt>
                                        </p:tgtEl>
                                        <p:attrNameLst>
                                          <p:attrName>style.visibility</p:attrName>
                                        </p:attrNameLst>
                                      </p:cBhvr>
                                      <p:to>
                                        <p:strVal val="visible"/>
                                      </p:to>
                                    </p:set>
                                    <p:anim calcmode="lin" valueType="num">
                                      <p:cBhvr>
                                        <p:cTn id="17" dur="1000" fill="hold"/>
                                        <p:tgtEl>
                                          <p:spTgt spid="277507">
                                            <p:txEl>
                                              <p:pRg st="7" end="7"/>
                                            </p:txEl>
                                          </p:spTgt>
                                        </p:tgtEl>
                                        <p:attrNameLst>
                                          <p:attrName>ppt_x</p:attrName>
                                        </p:attrNameLst>
                                      </p:cBhvr>
                                      <p:tavLst>
                                        <p:tav tm="0">
                                          <p:val>
                                            <p:strVal val="#ppt_x-.2"/>
                                          </p:val>
                                        </p:tav>
                                        <p:tav tm="100000">
                                          <p:val>
                                            <p:strVal val="#ppt_x"/>
                                          </p:val>
                                        </p:tav>
                                      </p:tavLst>
                                    </p:anim>
                                    <p:anim calcmode="lin" valueType="num">
                                      <p:cBhvr>
                                        <p:cTn id="18" dur="1000" fill="hold"/>
                                        <p:tgtEl>
                                          <p:spTgt spid="277507">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77507">
                                            <p:txEl>
                                              <p:pRg st="7" end="7"/>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277507">
                                            <p:txEl>
                                              <p:pRg st="8" end="8"/>
                                            </p:txEl>
                                          </p:spTgt>
                                        </p:tgtEl>
                                        <p:attrNameLst>
                                          <p:attrName>style.visibility</p:attrName>
                                        </p:attrNameLst>
                                      </p:cBhvr>
                                      <p:to>
                                        <p:strVal val="visible"/>
                                      </p:to>
                                    </p:set>
                                    <p:anim calcmode="lin" valueType="num">
                                      <p:cBhvr>
                                        <p:cTn id="24" dur="1000" fill="hold"/>
                                        <p:tgtEl>
                                          <p:spTgt spid="277507">
                                            <p:txEl>
                                              <p:pRg st="8" end="8"/>
                                            </p:txEl>
                                          </p:spTgt>
                                        </p:tgtEl>
                                        <p:attrNameLst>
                                          <p:attrName>ppt_x</p:attrName>
                                        </p:attrNameLst>
                                      </p:cBhvr>
                                      <p:tavLst>
                                        <p:tav tm="0">
                                          <p:val>
                                            <p:strVal val="#ppt_x-.2"/>
                                          </p:val>
                                        </p:tav>
                                        <p:tav tm="100000">
                                          <p:val>
                                            <p:strVal val="#ppt_x"/>
                                          </p:val>
                                        </p:tav>
                                      </p:tavLst>
                                    </p:anim>
                                    <p:anim calcmode="lin" valueType="num">
                                      <p:cBhvr>
                                        <p:cTn id="25" dur="1000" fill="hold"/>
                                        <p:tgtEl>
                                          <p:spTgt spid="277507">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277507">
                                            <p:txEl>
                                              <p:pRg st="8" end="8"/>
                                            </p:txEl>
                                          </p:spTgt>
                                        </p:tgtEl>
                                      </p:cBhvr>
                                    </p:animEffect>
                                  </p:childTnLst>
                                </p:cTn>
                              </p:par>
                              <p:par>
                                <p:cTn id="27" presetID="29" presetClass="entr" presetSubtype="0" fill="hold" nodeType="withEffect">
                                  <p:stCondLst>
                                    <p:cond delay="0"/>
                                  </p:stCondLst>
                                  <p:childTnLst>
                                    <p:set>
                                      <p:cBhvr>
                                        <p:cTn id="28" dur="1" fill="hold">
                                          <p:stCondLst>
                                            <p:cond delay="0"/>
                                          </p:stCondLst>
                                        </p:cTn>
                                        <p:tgtEl>
                                          <p:spTgt spid="277507">
                                            <p:txEl>
                                              <p:pRg st="9" end="9"/>
                                            </p:txEl>
                                          </p:spTgt>
                                        </p:tgtEl>
                                        <p:attrNameLst>
                                          <p:attrName>style.visibility</p:attrName>
                                        </p:attrNameLst>
                                      </p:cBhvr>
                                      <p:to>
                                        <p:strVal val="visible"/>
                                      </p:to>
                                    </p:set>
                                    <p:anim calcmode="lin" valueType="num">
                                      <p:cBhvr>
                                        <p:cTn id="29" dur="1000" fill="hold"/>
                                        <p:tgtEl>
                                          <p:spTgt spid="277507">
                                            <p:txEl>
                                              <p:pRg st="9" end="9"/>
                                            </p:txEl>
                                          </p:spTgt>
                                        </p:tgtEl>
                                        <p:attrNameLst>
                                          <p:attrName>ppt_x</p:attrName>
                                        </p:attrNameLst>
                                      </p:cBhvr>
                                      <p:tavLst>
                                        <p:tav tm="0">
                                          <p:val>
                                            <p:strVal val="#ppt_x-.2"/>
                                          </p:val>
                                        </p:tav>
                                        <p:tav tm="100000">
                                          <p:val>
                                            <p:strVal val="#ppt_x"/>
                                          </p:val>
                                        </p:tav>
                                      </p:tavLst>
                                    </p:anim>
                                    <p:anim calcmode="lin" valueType="num">
                                      <p:cBhvr>
                                        <p:cTn id="30" dur="1000" fill="hold"/>
                                        <p:tgtEl>
                                          <p:spTgt spid="277507">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7750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0210" name="Rectangle 2"/>
          <p:cNvSpPr>
            <a:spLocks noGrp="1" noChangeArrowheads="1"/>
          </p:cNvSpPr>
          <p:nvPr>
            <p:ph type="title"/>
          </p:nvPr>
        </p:nvSpPr>
        <p:spPr/>
        <p:txBody>
          <a:bodyPr/>
          <a:lstStyle/>
          <a:p>
            <a:r>
              <a:rPr lang="en-US"/>
              <a:t>Create Table (Contd…)</a:t>
            </a:r>
          </a:p>
        </p:txBody>
      </p:sp>
      <p:sp>
        <p:nvSpPr>
          <p:cNvPr id="350211" name="Rectangle 3"/>
          <p:cNvSpPr>
            <a:spLocks noGrp="1" noChangeArrowheads="1"/>
          </p:cNvSpPr>
          <p:nvPr>
            <p:ph type="body" idx="1"/>
          </p:nvPr>
        </p:nvSpPr>
        <p:spPr/>
        <p:txBody>
          <a:bodyPr/>
          <a:lstStyle/>
          <a:p>
            <a:r>
              <a:rPr lang="en-US" b="1"/>
              <a:t>Implementation of Primary Key and Foreign Key Constraints</a:t>
            </a:r>
          </a:p>
          <a:p>
            <a:endParaRPr lang="en-US" b="1"/>
          </a:p>
          <a:p>
            <a:pPr>
              <a:buFontTx/>
              <a:buNone/>
            </a:pPr>
            <a:r>
              <a:rPr lang="en-US" sz="1800" b="1">
                <a:latin typeface="Courier New" pitchFamily="49" charset="0"/>
              </a:rPr>
              <a:t>CREATE TABLE</a:t>
            </a:r>
            <a:r>
              <a:rPr lang="en-US" sz="1800">
                <a:latin typeface="Courier New" pitchFamily="49" charset="0"/>
              </a:rPr>
              <a:t> PROJECT(</a:t>
            </a:r>
          </a:p>
          <a:p>
            <a:pPr>
              <a:buFontTx/>
              <a:buNone/>
            </a:pPr>
            <a:r>
              <a:rPr lang="en-US" sz="1800">
                <a:latin typeface="Courier New" pitchFamily="49" charset="0"/>
              </a:rPr>
              <a:t>Project_ID 		Number(3) </a:t>
            </a:r>
            <a:r>
              <a:rPr lang="en-US" sz="1800" b="1">
                <a:latin typeface="Courier New" pitchFamily="49" charset="0"/>
              </a:rPr>
              <a:t>CONSTRAINT</a:t>
            </a:r>
            <a:r>
              <a:rPr lang="en-US" sz="1800">
                <a:latin typeface="Courier New" pitchFamily="49" charset="0"/>
              </a:rPr>
              <a:t> Pkey1 </a:t>
            </a:r>
            <a:r>
              <a:rPr lang="en-US" sz="1800" b="1">
                <a:latin typeface="Courier New" pitchFamily="49" charset="0"/>
              </a:rPr>
              <a:t>PRIMARY KEY</a:t>
            </a:r>
            <a:r>
              <a:rPr lang="en-US" sz="1800">
                <a:latin typeface="Courier New" pitchFamily="49" charset="0"/>
              </a:rPr>
              <a:t>,</a:t>
            </a:r>
          </a:p>
          <a:p>
            <a:pPr>
              <a:buFontTx/>
              <a:buNone/>
            </a:pPr>
            <a:r>
              <a:rPr lang="en-US" sz="1800">
                <a:latin typeface="Courier New" pitchFamily="49" charset="0"/>
              </a:rPr>
              <a:t>Project_Name 		VarChar2(25),</a:t>
            </a:r>
          </a:p>
          <a:p>
            <a:pPr>
              <a:buFontTx/>
              <a:buNone/>
            </a:pPr>
            <a:r>
              <a:rPr lang="en-US" sz="1800">
                <a:latin typeface="Courier New" pitchFamily="49" charset="0"/>
              </a:rPr>
              <a:t>Project_Location 	VarChar2(35)</a:t>
            </a:r>
          </a:p>
          <a:p>
            <a:pPr>
              <a:buFontTx/>
              <a:buNone/>
            </a:pPr>
            <a:r>
              <a:rPr lang="en-US" sz="1800">
                <a:latin typeface="Courier New" pitchFamily="49" charset="0"/>
              </a:rPr>
              <a:t>	); </a:t>
            </a:r>
          </a:p>
          <a:p>
            <a:pPr>
              <a:buFontTx/>
              <a:buNone/>
            </a:pPr>
            <a:r>
              <a:rPr lang="en-US" sz="1800" b="1">
                <a:latin typeface="Courier New" pitchFamily="49" charset="0"/>
              </a:rPr>
              <a:t>CREATE TABLE</a:t>
            </a:r>
            <a:r>
              <a:rPr lang="en-US" sz="1800">
                <a:latin typeface="Courier New" pitchFamily="49" charset="0"/>
              </a:rPr>
              <a:t> EMPLOYEE(</a:t>
            </a:r>
          </a:p>
          <a:p>
            <a:pPr>
              <a:buFontTx/>
              <a:buNone/>
            </a:pPr>
            <a:r>
              <a:rPr lang="en-US" sz="1800">
                <a:latin typeface="Courier New" pitchFamily="49" charset="0"/>
              </a:rPr>
              <a:t>Employee_ID 		Number(6) </a:t>
            </a:r>
            <a:r>
              <a:rPr lang="en-US" sz="1800" b="1">
                <a:latin typeface="Courier New" pitchFamily="49" charset="0"/>
              </a:rPr>
              <a:t>CONSTRAINT</a:t>
            </a:r>
            <a:r>
              <a:rPr lang="en-US" sz="1800">
                <a:latin typeface="Courier New" pitchFamily="49" charset="0"/>
              </a:rPr>
              <a:t> Pkey2 </a:t>
            </a:r>
            <a:r>
              <a:rPr lang="en-US" sz="1800" b="1">
                <a:latin typeface="Courier New" pitchFamily="49" charset="0"/>
              </a:rPr>
              <a:t>PRIMARY KEY</a:t>
            </a:r>
            <a:r>
              <a:rPr lang="en-US" sz="1800">
                <a:latin typeface="Courier New" pitchFamily="49" charset="0"/>
              </a:rPr>
              <a:t>,</a:t>
            </a:r>
          </a:p>
          <a:p>
            <a:pPr>
              <a:buFontTx/>
              <a:buNone/>
            </a:pPr>
            <a:r>
              <a:rPr lang="en-US" sz="1800">
                <a:latin typeface="Courier New" pitchFamily="49" charset="0"/>
              </a:rPr>
              <a:t>Employee_First_Name 	VarChar2(25),</a:t>
            </a:r>
          </a:p>
          <a:p>
            <a:pPr>
              <a:buFontTx/>
              <a:buNone/>
            </a:pPr>
            <a:r>
              <a:rPr lang="en-US" sz="1800">
                <a:latin typeface="Courier New" pitchFamily="49" charset="0"/>
              </a:rPr>
              <a:t>Employee_Email 	VarChar2(35), </a:t>
            </a:r>
          </a:p>
          <a:p>
            <a:pPr>
              <a:buFontTx/>
              <a:buNone/>
            </a:pPr>
            <a:r>
              <a:rPr lang="en-US" sz="1800">
                <a:latin typeface="Courier New" pitchFamily="49" charset="0"/>
              </a:rPr>
              <a:t>Grade 			Number(2), </a:t>
            </a:r>
          </a:p>
          <a:p>
            <a:pPr>
              <a:buFontTx/>
              <a:buNone/>
            </a:pPr>
            <a:r>
              <a:rPr lang="en-US" sz="1800">
                <a:latin typeface="Courier New" pitchFamily="49" charset="0"/>
              </a:rPr>
              <a:t>Project_NO		Number(3) </a:t>
            </a:r>
            <a:r>
              <a:rPr lang="en-US" sz="1800" b="1">
                <a:latin typeface="Courier New" pitchFamily="49" charset="0"/>
              </a:rPr>
              <a:t>CONSTRAINT</a:t>
            </a:r>
            <a:r>
              <a:rPr lang="en-US" sz="1800">
                <a:latin typeface="Courier New" pitchFamily="49" charset="0"/>
              </a:rPr>
              <a:t> Fkey1 </a:t>
            </a:r>
            <a:endParaRPr lang="en-US" sz="1800" b="1">
              <a:latin typeface="Courier New" pitchFamily="49" charset="0"/>
            </a:endParaRPr>
          </a:p>
          <a:p>
            <a:pPr>
              <a:buFontTx/>
              <a:buNone/>
            </a:pPr>
            <a:r>
              <a:rPr lang="en-US" sz="1800" b="1">
                <a:latin typeface="Courier New" pitchFamily="49" charset="0"/>
              </a:rPr>
              <a:t>	       REFERENCES</a:t>
            </a:r>
            <a:r>
              <a:rPr lang="en-US" sz="1800">
                <a:latin typeface="Courier New" pitchFamily="49" charset="0"/>
              </a:rPr>
              <a:t> PROJECT(Project_ID)     </a:t>
            </a:r>
            <a:r>
              <a:rPr lang="en-US" sz="1800">
                <a:latin typeface="Courier New" pitchFamily="49" charset="0"/>
                <a:hlinkClick r:id="rId2" action="ppaction://hlinkfile"/>
              </a:rPr>
              <a:t>Demo on Foreign Key</a:t>
            </a:r>
            <a:endParaRPr lang="en-US" sz="1800">
              <a:latin typeface="Courier New" pitchFamily="49" charset="0"/>
            </a:endParaRPr>
          </a:p>
          <a:p>
            <a:pPr>
              <a:buFontTx/>
              <a:buNone/>
            </a:pPr>
            <a:r>
              <a:rPr lang="en-US" sz="1800">
                <a:latin typeface="Courier New" pitchFamily="49" charset="0"/>
              </a:rPr>
              <a:t>	); </a:t>
            </a:r>
          </a:p>
          <a:p>
            <a:pPr>
              <a:buFontTx/>
              <a:buNone/>
            </a:pPr>
            <a:endParaRPr lang="en-US" sz="1800">
              <a:latin typeface="Courier New" pitchFamily="49"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p:txBody>
          <a:bodyPr/>
          <a:lstStyle/>
          <a:p>
            <a:r>
              <a:rPr lang="en-US"/>
              <a:t>Create Table (Contd…)</a:t>
            </a:r>
          </a:p>
        </p:txBody>
      </p:sp>
      <p:sp>
        <p:nvSpPr>
          <p:cNvPr id="273411" name="Rectangle 3"/>
          <p:cNvSpPr>
            <a:spLocks noGrp="1" noChangeArrowheads="1"/>
          </p:cNvSpPr>
          <p:nvPr>
            <p:ph type="body" idx="1"/>
          </p:nvPr>
        </p:nvSpPr>
        <p:spPr/>
        <p:txBody>
          <a:bodyPr/>
          <a:lstStyle/>
          <a:p>
            <a:r>
              <a:rPr lang="en-US" b="1"/>
              <a:t>Implementation of Primary Key and Foreign Key Constraints</a:t>
            </a:r>
          </a:p>
          <a:p>
            <a:pPr>
              <a:buFontTx/>
              <a:buNone/>
            </a:pPr>
            <a:endParaRPr lang="en-US" b="1"/>
          </a:p>
          <a:p>
            <a:pPr>
              <a:buFontTx/>
              <a:buNone/>
            </a:pPr>
            <a:r>
              <a:rPr lang="en-US" b="1"/>
              <a:t>EXAMPLE :</a:t>
            </a:r>
          </a:p>
          <a:p>
            <a:pPr>
              <a:buFontTx/>
              <a:buNone/>
            </a:pPr>
            <a:r>
              <a:rPr lang="en-US" sz="1800" b="1">
                <a:latin typeface="Courier New" pitchFamily="49" charset="0"/>
              </a:rPr>
              <a:t>CREATE TABLE</a:t>
            </a:r>
            <a:r>
              <a:rPr lang="en-US" sz="1800">
                <a:latin typeface="Courier New" pitchFamily="49" charset="0"/>
              </a:rPr>
              <a:t> EMPLOYEE_MANAGER(</a:t>
            </a:r>
          </a:p>
          <a:p>
            <a:pPr>
              <a:buFontTx/>
              <a:buNone/>
            </a:pPr>
            <a:r>
              <a:rPr lang="en-US" sz="1800">
                <a:latin typeface="Courier New" pitchFamily="49" charset="0"/>
              </a:rPr>
              <a:t>Employee_ID 		Number(6) </a:t>
            </a:r>
            <a:r>
              <a:rPr lang="en-US" sz="1800" b="1">
                <a:latin typeface="Courier New" pitchFamily="49" charset="0"/>
              </a:rPr>
              <a:t>CONSTRAINT</a:t>
            </a:r>
            <a:r>
              <a:rPr lang="en-US" sz="1800">
                <a:latin typeface="Courier New" pitchFamily="49" charset="0"/>
              </a:rPr>
              <a:t> Pkey2 </a:t>
            </a:r>
            <a:r>
              <a:rPr lang="en-US" sz="1800" b="1">
                <a:latin typeface="Courier New" pitchFamily="49" charset="0"/>
              </a:rPr>
              <a:t>PRIMARY KEY</a:t>
            </a:r>
            <a:r>
              <a:rPr lang="en-US" sz="1800">
                <a:latin typeface="Courier New" pitchFamily="49" charset="0"/>
              </a:rPr>
              <a:t>,</a:t>
            </a:r>
          </a:p>
          <a:p>
            <a:pPr>
              <a:buFontTx/>
              <a:buNone/>
            </a:pPr>
            <a:r>
              <a:rPr lang="en-US" sz="1800">
                <a:latin typeface="Courier New" pitchFamily="49" charset="0"/>
              </a:rPr>
              <a:t>Employee_Last_Name 	VarChar2(25),</a:t>
            </a:r>
          </a:p>
          <a:p>
            <a:pPr>
              <a:buFontTx/>
              <a:buNone/>
            </a:pPr>
            <a:r>
              <a:rPr lang="en-US" sz="1800">
                <a:latin typeface="Courier New" pitchFamily="49" charset="0"/>
              </a:rPr>
              <a:t>Employee_Mid_Name 	VarChar2(5), </a:t>
            </a:r>
          </a:p>
          <a:p>
            <a:pPr>
              <a:buFontTx/>
              <a:buNone/>
            </a:pPr>
            <a:r>
              <a:rPr lang="en-US" sz="1800">
                <a:latin typeface="Courier New" pitchFamily="49" charset="0"/>
              </a:rPr>
              <a:t>Employee_First_Name 	VarChar2(25),</a:t>
            </a:r>
          </a:p>
          <a:p>
            <a:pPr>
              <a:buFontTx/>
              <a:buNone/>
            </a:pPr>
            <a:r>
              <a:rPr lang="en-US" sz="1800">
                <a:latin typeface="Courier New" pitchFamily="49" charset="0"/>
              </a:rPr>
              <a:t>Employee_Email 	VarChar2(35), </a:t>
            </a:r>
          </a:p>
          <a:p>
            <a:pPr>
              <a:buFontTx/>
              <a:buNone/>
            </a:pPr>
            <a:r>
              <a:rPr lang="en-US" sz="1800">
                <a:latin typeface="Courier New" pitchFamily="49" charset="0"/>
              </a:rPr>
              <a:t>Department 		VarChar2(10),</a:t>
            </a:r>
          </a:p>
          <a:p>
            <a:pPr>
              <a:buFontTx/>
              <a:buNone/>
            </a:pPr>
            <a:r>
              <a:rPr lang="en-US" sz="1800">
                <a:latin typeface="Courier New" pitchFamily="49" charset="0"/>
              </a:rPr>
              <a:t>Grade 			Number(2), </a:t>
            </a:r>
          </a:p>
          <a:p>
            <a:pPr>
              <a:buFontTx/>
              <a:buNone/>
            </a:pPr>
            <a:r>
              <a:rPr lang="en-US" sz="1800">
                <a:latin typeface="Courier New" pitchFamily="49" charset="0"/>
              </a:rPr>
              <a:t>MANAGER_ID 		Number(6) </a:t>
            </a:r>
            <a:r>
              <a:rPr lang="en-US" sz="1800" b="1">
                <a:latin typeface="Courier New" pitchFamily="49" charset="0"/>
              </a:rPr>
              <a:t>CONSTRAINT</a:t>
            </a:r>
            <a:r>
              <a:rPr lang="en-US" sz="1800">
                <a:latin typeface="Courier New" pitchFamily="49" charset="0"/>
              </a:rPr>
              <a:t> Fkey2 </a:t>
            </a:r>
            <a:endParaRPr lang="en-US" sz="1800" b="1">
              <a:latin typeface="Courier New" pitchFamily="49" charset="0"/>
            </a:endParaRPr>
          </a:p>
          <a:p>
            <a:pPr>
              <a:buFontTx/>
              <a:buNone/>
            </a:pPr>
            <a:r>
              <a:rPr lang="en-US" sz="1800" b="1">
                <a:latin typeface="Courier New" pitchFamily="49" charset="0"/>
              </a:rPr>
              <a:t>	              REFERENCES</a:t>
            </a:r>
            <a:r>
              <a:rPr lang="en-US" sz="1800">
                <a:latin typeface="Courier New" pitchFamily="49" charset="0"/>
              </a:rPr>
              <a:t> EMPLOYEE_MANAGER(Employee_ID)</a:t>
            </a:r>
          </a:p>
          <a:p>
            <a:pPr>
              <a:buFontTx/>
              <a:buNone/>
            </a:pPr>
            <a:r>
              <a:rPr lang="en-US" sz="1800">
                <a:latin typeface="Courier New" pitchFamily="49" charset="0"/>
              </a:rPr>
              <a:t>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73411">
                                            <p:txEl>
                                              <p:pRg st="3" end="3"/>
                                            </p:txEl>
                                          </p:spTgt>
                                        </p:tgtEl>
                                        <p:attrNameLst>
                                          <p:attrName>style.visibility</p:attrName>
                                        </p:attrNameLst>
                                      </p:cBhvr>
                                      <p:to>
                                        <p:strVal val="visible"/>
                                      </p:to>
                                    </p:set>
                                    <p:anim calcmode="lin" valueType="num">
                                      <p:cBhvr>
                                        <p:cTn id="7" dur="1000" fill="hold"/>
                                        <p:tgtEl>
                                          <p:spTgt spid="273411">
                                            <p:txEl>
                                              <p:pRg st="3" end="3"/>
                                            </p:txEl>
                                          </p:spTgt>
                                        </p:tgtEl>
                                        <p:attrNameLst>
                                          <p:attrName>ppt_x</p:attrName>
                                        </p:attrNameLst>
                                      </p:cBhvr>
                                      <p:tavLst>
                                        <p:tav tm="0">
                                          <p:val>
                                            <p:strVal val="#ppt_x-.2"/>
                                          </p:val>
                                        </p:tav>
                                        <p:tav tm="100000">
                                          <p:val>
                                            <p:strVal val="#ppt_x"/>
                                          </p:val>
                                        </p:tav>
                                      </p:tavLst>
                                    </p:anim>
                                    <p:anim calcmode="lin" valueType="num">
                                      <p:cBhvr>
                                        <p:cTn id="8" dur="1000" fill="hold"/>
                                        <p:tgtEl>
                                          <p:spTgt spid="2734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73411">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273411">
                                            <p:txEl>
                                              <p:pRg st="4" end="4"/>
                                            </p:txEl>
                                          </p:spTgt>
                                        </p:tgtEl>
                                        <p:attrNameLst>
                                          <p:attrName>style.visibility</p:attrName>
                                        </p:attrNameLst>
                                      </p:cBhvr>
                                      <p:to>
                                        <p:strVal val="visible"/>
                                      </p:to>
                                    </p:set>
                                    <p:anim calcmode="lin" valueType="num">
                                      <p:cBhvr>
                                        <p:cTn id="14" dur="1000" fill="hold"/>
                                        <p:tgtEl>
                                          <p:spTgt spid="273411">
                                            <p:txEl>
                                              <p:pRg st="4" end="4"/>
                                            </p:txEl>
                                          </p:spTgt>
                                        </p:tgtEl>
                                        <p:attrNameLst>
                                          <p:attrName>ppt_x</p:attrName>
                                        </p:attrNameLst>
                                      </p:cBhvr>
                                      <p:tavLst>
                                        <p:tav tm="0">
                                          <p:val>
                                            <p:strVal val="#ppt_x-.2"/>
                                          </p:val>
                                        </p:tav>
                                        <p:tav tm="100000">
                                          <p:val>
                                            <p:strVal val="#ppt_x"/>
                                          </p:val>
                                        </p:tav>
                                      </p:tavLst>
                                    </p:anim>
                                    <p:anim calcmode="lin" valueType="num">
                                      <p:cBhvr>
                                        <p:cTn id="15" dur="1000" fill="hold"/>
                                        <p:tgtEl>
                                          <p:spTgt spid="2734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73411">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273411">
                                            <p:txEl>
                                              <p:pRg st="5" end="5"/>
                                            </p:txEl>
                                          </p:spTgt>
                                        </p:tgtEl>
                                        <p:attrNameLst>
                                          <p:attrName>style.visibility</p:attrName>
                                        </p:attrNameLst>
                                      </p:cBhvr>
                                      <p:to>
                                        <p:strVal val="visible"/>
                                      </p:to>
                                    </p:set>
                                    <p:anim calcmode="lin" valueType="num">
                                      <p:cBhvr>
                                        <p:cTn id="21" dur="1000" fill="hold"/>
                                        <p:tgtEl>
                                          <p:spTgt spid="273411">
                                            <p:txEl>
                                              <p:pRg st="5" end="5"/>
                                            </p:txEl>
                                          </p:spTgt>
                                        </p:tgtEl>
                                        <p:attrNameLst>
                                          <p:attrName>ppt_x</p:attrName>
                                        </p:attrNameLst>
                                      </p:cBhvr>
                                      <p:tavLst>
                                        <p:tav tm="0">
                                          <p:val>
                                            <p:strVal val="#ppt_x-.2"/>
                                          </p:val>
                                        </p:tav>
                                        <p:tav tm="100000">
                                          <p:val>
                                            <p:strVal val="#ppt_x"/>
                                          </p:val>
                                        </p:tav>
                                      </p:tavLst>
                                    </p:anim>
                                    <p:anim calcmode="lin" valueType="num">
                                      <p:cBhvr>
                                        <p:cTn id="22" dur="1000" fill="hold"/>
                                        <p:tgtEl>
                                          <p:spTgt spid="2734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273411">
                                            <p:txEl>
                                              <p:pRg st="5" end="5"/>
                                            </p:txEl>
                                          </p:spTgt>
                                        </p:tgtEl>
                                      </p:cBhvr>
                                    </p:animEffect>
                                  </p:childTnLst>
                                </p:cTn>
                              </p:par>
                              <p:par>
                                <p:cTn id="24" presetID="29" presetClass="entr" presetSubtype="0" fill="hold" nodeType="withEffect">
                                  <p:stCondLst>
                                    <p:cond delay="0"/>
                                  </p:stCondLst>
                                  <p:childTnLst>
                                    <p:set>
                                      <p:cBhvr>
                                        <p:cTn id="25" dur="1" fill="hold">
                                          <p:stCondLst>
                                            <p:cond delay="0"/>
                                          </p:stCondLst>
                                        </p:cTn>
                                        <p:tgtEl>
                                          <p:spTgt spid="273411">
                                            <p:txEl>
                                              <p:pRg st="6" end="6"/>
                                            </p:txEl>
                                          </p:spTgt>
                                        </p:tgtEl>
                                        <p:attrNameLst>
                                          <p:attrName>style.visibility</p:attrName>
                                        </p:attrNameLst>
                                      </p:cBhvr>
                                      <p:to>
                                        <p:strVal val="visible"/>
                                      </p:to>
                                    </p:set>
                                    <p:anim calcmode="lin" valueType="num">
                                      <p:cBhvr>
                                        <p:cTn id="26" dur="1000" fill="hold"/>
                                        <p:tgtEl>
                                          <p:spTgt spid="273411">
                                            <p:txEl>
                                              <p:pRg st="6" end="6"/>
                                            </p:txEl>
                                          </p:spTgt>
                                        </p:tgtEl>
                                        <p:attrNameLst>
                                          <p:attrName>ppt_x</p:attrName>
                                        </p:attrNameLst>
                                      </p:cBhvr>
                                      <p:tavLst>
                                        <p:tav tm="0">
                                          <p:val>
                                            <p:strVal val="#ppt_x-.2"/>
                                          </p:val>
                                        </p:tav>
                                        <p:tav tm="100000">
                                          <p:val>
                                            <p:strVal val="#ppt_x"/>
                                          </p:val>
                                        </p:tav>
                                      </p:tavLst>
                                    </p:anim>
                                    <p:anim calcmode="lin" valueType="num">
                                      <p:cBhvr>
                                        <p:cTn id="27" dur="1000" fill="hold"/>
                                        <p:tgtEl>
                                          <p:spTgt spid="2734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28" dur="1000"/>
                                        <p:tgtEl>
                                          <p:spTgt spid="273411">
                                            <p:txEl>
                                              <p:pRg st="6" end="6"/>
                                            </p:txEl>
                                          </p:spTgt>
                                        </p:tgtEl>
                                      </p:cBhvr>
                                    </p:animEffect>
                                  </p:childTnLst>
                                </p:cTn>
                              </p:par>
                              <p:par>
                                <p:cTn id="29" presetID="29" presetClass="entr" presetSubtype="0" fill="hold" nodeType="withEffect">
                                  <p:stCondLst>
                                    <p:cond delay="0"/>
                                  </p:stCondLst>
                                  <p:childTnLst>
                                    <p:set>
                                      <p:cBhvr>
                                        <p:cTn id="30" dur="1" fill="hold">
                                          <p:stCondLst>
                                            <p:cond delay="0"/>
                                          </p:stCondLst>
                                        </p:cTn>
                                        <p:tgtEl>
                                          <p:spTgt spid="273411">
                                            <p:txEl>
                                              <p:pRg st="7" end="7"/>
                                            </p:txEl>
                                          </p:spTgt>
                                        </p:tgtEl>
                                        <p:attrNameLst>
                                          <p:attrName>style.visibility</p:attrName>
                                        </p:attrNameLst>
                                      </p:cBhvr>
                                      <p:to>
                                        <p:strVal val="visible"/>
                                      </p:to>
                                    </p:set>
                                    <p:anim calcmode="lin" valueType="num">
                                      <p:cBhvr>
                                        <p:cTn id="31" dur="1000" fill="hold"/>
                                        <p:tgtEl>
                                          <p:spTgt spid="273411">
                                            <p:txEl>
                                              <p:pRg st="7" end="7"/>
                                            </p:txEl>
                                          </p:spTgt>
                                        </p:tgtEl>
                                        <p:attrNameLst>
                                          <p:attrName>ppt_x</p:attrName>
                                        </p:attrNameLst>
                                      </p:cBhvr>
                                      <p:tavLst>
                                        <p:tav tm="0">
                                          <p:val>
                                            <p:strVal val="#ppt_x-.2"/>
                                          </p:val>
                                        </p:tav>
                                        <p:tav tm="100000">
                                          <p:val>
                                            <p:strVal val="#ppt_x"/>
                                          </p:val>
                                        </p:tav>
                                      </p:tavLst>
                                    </p:anim>
                                    <p:anim calcmode="lin" valueType="num">
                                      <p:cBhvr>
                                        <p:cTn id="32" dur="1000" fill="hold"/>
                                        <p:tgtEl>
                                          <p:spTgt spid="2734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33" dur="1000"/>
                                        <p:tgtEl>
                                          <p:spTgt spid="273411">
                                            <p:txEl>
                                              <p:pRg st="7" end="7"/>
                                            </p:txEl>
                                          </p:spTgt>
                                        </p:tgtEl>
                                      </p:cBhvr>
                                    </p:animEffect>
                                  </p:childTnLst>
                                </p:cTn>
                              </p:par>
                              <p:par>
                                <p:cTn id="34" presetID="29" presetClass="entr" presetSubtype="0" fill="hold" nodeType="withEffect">
                                  <p:stCondLst>
                                    <p:cond delay="0"/>
                                  </p:stCondLst>
                                  <p:childTnLst>
                                    <p:set>
                                      <p:cBhvr>
                                        <p:cTn id="35" dur="1" fill="hold">
                                          <p:stCondLst>
                                            <p:cond delay="0"/>
                                          </p:stCondLst>
                                        </p:cTn>
                                        <p:tgtEl>
                                          <p:spTgt spid="273411">
                                            <p:txEl>
                                              <p:pRg st="8" end="8"/>
                                            </p:txEl>
                                          </p:spTgt>
                                        </p:tgtEl>
                                        <p:attrNameLst>
                                          <p:attrName>style.visibility</p:attrName>
                                        </p:attrNameLst>
                                      </p:cBhvr>
                                      <p:to>
                                        <p:strVal val="visible"/>
                                      </p:to>
                                    </p:set>
                                    <p:anim calcmode="lin" valueType="num">
                                      <p:cBhvr>
                                        <p:cTn id="36" dur="1000" fill="hold"/>
                                        <p:tgtEl>
                                          <p:spTgt spid="273411">
                                            <p:txEl>
                                              <p:pRg st="8" end="8"/>
                                            </p:txEl>
                                          </p:spTgt>
                                        </p:tgtEl>
                                        <p:attrNameLst>
                                          <p:attrName>ppt_x</p:attrName>
                                        </p:attrNameLst>
                                      </p:cBhvr>
                                      <p:tavLst>
                                        <p:tav tm="0">
                                          <p:val>
                                            <p:strVal val="#ppt_x-.2"/>
                                          </p:val>
                                        </p:tav>
                                        <p:tav tm="100000">
                                          <p:val>
                                            <p:strVal val="#ppt_x"/>
                                          </p:val>
                                        </p:tav>
                                      </p:tavLst>
                                    </p:anim>
                                    <p:anim calcmode="lin" valueType="num">
                                      <p:cBhvr>
                                        <p:cTn id="37" dur="1000" fill="hold"/>
                                        <p:tgtEl>
                                          <p:spTgt spid="27341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273411">
                                            <p:txEl>
                                              <p:pRg st="8" end="8"/>
                                            </p:txEl>
                                          </p:spTgt>
                                        </p:tgtEl>
                                      </p:cBhvr>
                                    </p:animEffect>
                                  </p:childTnLst>
                                </p:cTn>
                              </p:par>
                              <p:par>
                                <p:cTn id="39" presetID="29" presetClass="entr" presetSubtype="0" fill="hold" nodeType="withEffect">
                                  <p:stCondLst>
                                    <p:cond delay="0"/>
                                  </p:stCondLst>
                                  <p:childTnLst>
                                    <p:set>
                                      <p:cBhvr>
                                        <p:cTn id="40" dur="1" fill="hold">
                                          <p:stCondLst>
                                            <p:cond delay="0"/>
                                          </p:stCondLst>
                                        </p:cTn>
                                        <p:tgtEl>
                                          <p:spTgt spid="273411">
                                            <p:txEl>
                                              <p:pRg st="9" end="9"/>
                                            </p:txEl>
                                          </p:spTgt>
                                        </p:tgtEl>
                                        <p:attrNameLst>
                                          <p:attrName>style.visibility</p:attrName>
                                        </p:attrNameLst>
                                      </p:cBhvr>
                                      <p:to>
                                        <p:strVal val="visible"/>
                                      </p:to>
                                    </p:set>
                                    <p:anim calcmode="lin" valueType="num">
                                      <p:cBhvr>
                                        <p:cTn id="41" dur="1000" fill="hold"/>
                                        <p:tgtEl>
                                          <p:spTgt spid="273411">
                                            <p:txEl>
                                              <p:pRg st="9" end="9"/>
                                            </p:txEl>
                                          </p:spTgt>
                                        </p:tgtEl>
                                        <p:attrNameLst>
                                          <p:attrName>ppt_x</p:attrName>
                                        </p:attrNameLst>
                                      </p:cBhvr>
                                      <p:tavLst>
                                        <p:tav tm="0">
                                          <p:val>
                                            <p:strVal val="#ppt_x-.2"/>
                                          </p:val>
                                        </p:tav>
                                        <p:tav tm="100000">
                                          <p:val>
                                            <p:strVal val="#ppt_x"/>
                                          </p:val>
                                        </p:tav>
                                      </p:tavLst>
                                    </p:anim>
                                    <p:anim calcmode="lin" valueType="num">
                                      <p:cBhvr>
                                        <p:cTn id="42" dur="1000" fill="hold"/>
                                        <p:tgtEl>
                                          <p:spTgt spid="273411">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43" dur="1000"/>
                                        <p:tgtEl>
                                          <p:spTgt spid="273411">
                                            <p:txEl>
                                              <p:pRg st="9" end="9"/>
                                            </p:txEl>
                                          </p:spTgt>
                                        </p:tgtEl>
                                      </p:cBhvr>
                                    </p:animEffect>
                                  </p:childTnLst>
                                </p:cTn>
                              </p:par>
                              <p:par>
                                <p:cTn id="44" presetID="29" presetClass="entr" presetSubtype="0" fill="hold" nodeType="withEffect">
                                  <p:stCondLst>
                                    <p:cond delay="0"/>
                                  </p:stCondLst>
                                  <p:childTnLst>
                                    <p:set>
                                      <p:cBhvr>
                                        <p:cTn id="45" dur="1" fill="hold">
                                          <p:stCondLst>
                                            <p:cond delay="0"/>
                                          </p:stCondLst>
                                        </p:cTn>
                                        <p:tgtEl>
                                          <p:spTgt spid="273411">
                                            <p:txEl>
                                              <p:pRg st="10" end="10"/>
                                            </p:txEl>
                                          </p:spTgt>
                                        </p:tgtEl>
                                        <p:attrNameLst>
                                          <p:attrName>style.visibility</p:attrName>
                                        </p:attrNameLst>
                                      </p:cBhvr>
                                      <p:to>
                                        <p:strVal val="visible"/>
                                      </p:to>
                                    </p:set>
                                    <p:anim calcmode="lin" valueType="num">
                                      <p:cBhvr>
                                        <p:cTn id="46" dur="1000" fill="hold"/>
                                        <p:tgtEl>
                                          <p:spTgt spid="273411">
                                            <p:txEl>
                                              <p:pRg st="10" end="10"/>
                                            </p:txEl>
                                          </p:spTgt>
                                        </p:tgtEl>
                                        <p:attrNameLst>
                                          <p:attrName>ppt_x</p:attrName>
                                        </p:attrNameLst>
                                      </p:cBhvr>
                                      <p:tavLst>
                                        <p:tav tm="0">
                                          <p:val>
                                            <p:strVal val="#ppt_x-.2"/>
                                          </p:val>
                                        </p:tav>
                                        <p:tav tm="100000">
                                          <p:val>
                                            <p:strVal val="#ppt_x"/>
                                          </p:val>
                                        </p:tav>
                                      </p:tavLst>
                                    </p:anim>
                                    <p:anim calcmode="lin" valueType="num">
                                      <p:cBhvr>
                                        <p:cTn id="47" dur="1000" fill="hold"/>
                                        <p:tgtEl>
                                          <p:spTgt spid="273411">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48" dur="1000"/>
                                        <p:tgtEl>
                                          <p:spTgt spid="273411">
                                            <p:txEl>
                                              <p:pRg st="10" end="1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9" presetClass="entr" presetSubtype="0" fill="hold" nodeType="clickEffect">
                                  <p:stCondLst>
                                    <p:cond delay="0"/>
                                  </p:stCondLst>
                                  <p:childTnLst>
                                    <p:set>
                                      <p:cBhvr>
                                        <p:cTn id="52" dur="1" fill="hold">
                                          <p:stCondLst>
                                            <p:cond delay="0"/>
                                          </p:stCondLst>
                                        </p:cTn>
                                        <p:tgtEl>
                                          <p:spTgt spid="273411">
                                            <p:txEl>
                                              <p:pRg st="11" end="11"/>
                                            </p:txEl>
                                          </p:spTgt>
                                        </p:tgtEl>
                                        <p:attrNameLst>
                                          <p:attrName>style.visibility</p:attrName>
                                        </p:attrNameLst>
                                      </p:cBhvr>
                                      <p:to>
                                        <p:strVal val="visible"/>
                                      </p:to>
                                    </p:set>
                                    <p:anim calcmode="lin" valueType="num">
                                      <p:cBhvr>
                                        <p:cTn id="53" dur="1000" fill="hold"/>
                                        <p:tgtEl>
                                          <p:spTgt spid="273411">
                                            <p:txEl>
                                              <p:pRg st="11" end="11"/>
                                            </p:txEl>
                                          </p:spTgt>
                                        </p:tgtEl>
                                        <p:attrNameLst>
                                          <p:attrName>ppt_x</p:attrName>
                                        </p:attrNameLst>
                                      </p:cBhvr>
                                      <p:tavLst>
                                        <p:tav tm="0">
                                          <p:val>
                                            <p:strVal val="#ppt_x-.2"/>
                                          </p:val>
                                        </p:tav>
                                        <p:tav tm="100000">
                                          <p:val>
                                            <p:strVal val="#ppt_x"/>
                                          </p:val>
                                        </p:tav>
                                      </p:tavLst>
                                    </p:anim>
                                    <p:anim calcmode="lin" valueType="num">
                                      <p:cBhvr>
                                        <p:cTn id="54" dur="1000" fill="hold"/>
                                        <p:tgtEl>
                                          <p:spTgt spid="273411">
                                            <p:txEl>
                                              <p:pRg st="11" end="11"/>
                                            </p:txEl>
                                          </p:spTgt>
                                        </p:tgtEl>
                                        <p:attrNameLst>
                                          <p:attrName>ppt_y</p:attrName>
                                        </p:attrNameLst>
                                      </p:cBhvr>
                                      <p:tavLst>
                                        <p:tav tm="0">
                                          <p:val>
                                            <p:strVal val="#ppt_y"/>
                                          </p:val>
                                        </p:tav>
                                        <p:tav tm="100000">
                                          <p:val>
                                            <p:strVal val="#ppt_y"/>
                                          </p:val>
                                        </p:tav>
                                      </p:tavLst>
                                    </p:anim>
                                    <p:animEffect transition="in" filter="wipe(right)" prLst="gradientSize: 0.1">
                                      <p:cBhvr>
                                        <p:cTn id="55" dur="1000"/>
                                        <p:tgtEl>
                                          <p:spTgt spid="273411">
                                            <p:txEl>
                                              <p:pRg st="11" end="11"/>
                                            </p:txEl>
                                          </p:spTgt>
                                        </p:tgtEl>
                                      </p:cBhvr>
                                    </p:animEffect>
                                  </p:childTnLst>
                                </p:cTn>
                              </p:par>
                              <p:par>
                                <p:cTn id="56" presetID="29" presetClass="entr" presetSubtype="0" fill="hold" nodeType="withEffect">
                                  <p:stCondLst>
                                    <p:cond delay="0"/>
                                  </p:stCondLst>
                                  <p:childTnLst>
                                    <p:set>
                                      <p:cBhvr>
                                        <p:cTn id="57" dur="1" fill="hold">
                                          <p:stCondLst>
                                            <p:cond delay="0"/>
                                          </p:stCondLst>
                                        </p:cTn>
                                        <p:tgtEl>
                                          <p:spTgt spid="273411">
                                            <p:txEl>
                                              <p:pRg st="12" end="12"/>
                                            </p:txEl>
                                          </p:spTgt>
                                        </p:tgtEl>
                                        <p:attrNameLst>
                                          <p:attrName>style.visibility</p:attrName>
                                        </p:attrNameLst>
                                      </p:cBhvr>
                                      <p:to>
                                        <p:strVal val="visible"/>
                                      </p:to>
                                    </p:set>
                                    <p:anim calcmode="lin" valueType="num">
                                      <p:cBhvr>
                                        <p:cTn id="58" dur="1000" fill="hold"/>
                                        <p:tgtEl>
                                          <p:spTgt spid="273411">
                                            <p:txEl>
                                              <p:pRg st="12" end="12"/>
                                            </p:txEl>
                                          </p:spTgt>
                                        </p:tgtEl>
                                        <p:attrNameLst>
                                          <p:attrName>ppt_x</p:attrName>
                                        </p:attrNameLst>
                                      </p:cBhvr>
                                      <p:tavLst>
                                        <p:tav tm="0">
                                          <p:val>
                                            <p:strVal val="#ppt_x-.2"/>
                                          </p:val>
                                        </p:tav>
                                        <p:tav tm="100000">
                                          <p:val>
                                            <p:strVal val="#ppt_x"/>
                                          </p:val>
                                        </p:tav>
                                      </p:tavLst>
                                    </p:anim>
                                    <p:anim calcmode="lin" valueType="num">
                                      <p:cBhvr>
                                        <p:cTn id="59" dur="1000" fill="hold"/>
                                        <p:tgtEl>
                                          <p:spTgt spid="273411">
                                            <p:txEl>
                                              <p:pRg st="12" end="12"/>
                                            </p:txEl>
                                          </p:spTgt>
                                        </p:tgtEl>
                                        <p:attrNameLst>
                                          <p:attrName>ppt_y</p:attrName>
                                        </p:attrNameLst>
                                      </p:cBhvr>
                                      <p:tavLst>
                                        <p:tav tm="0">
                                          <p:val>
                                            <p:strVal val="#ppt_y"/>
                                          </p:val>
                                        </p:tav>
                                        <p:tav tm="100000">
                                          <p:val>
                                            <p:strVal val="#ppt_y"/>
                                          </p:val>
                                        </p:tav>
                                      </p:tavLst>
                                    </p:anim>
                                    <p:animEffect transition="in" filter="wipe(right)" prLst="gradientSize: 0.1">
                                      <p:cBhvr>
                                        <p:cTn id="60" dur="1000"/>
                                        <p:tgtEl>
                                          <p:spTgt spid="273411">
                                            <p:txEl>
                                              <p:pRg st="12" end="12"/>
                                            </p:txEl>
                                          </p:spTgt>
                                        </p:tgtEl>
                                      </p:cBhvr>
                                    </p:animEffect>
                                  </p:childTnLst>
                                </p:cTn>
                              </p:par>
                              <p:par>
                                <p:cTn id="61" presetID="29" presetClass="entr" presetSubtype="0" fill="hold" nodeType="withEffect">
                                  <p:stCondLst>
                                    <p:cond delay="0"/>
                                  </p:stCondLst>
                                  <p:childTnLst>
                                    <p:set>
                                      <p:cBhvr>
                                        <p:cTn id="62" dur="1" fill="hold">
                                          <p:stCondLst>
                                            <p:cond delay="0"/>
                                          </p:stCondLst>
                                        </p:cTn>
                                        <p:tgtEl>
                                          <p:spTgt spid="273411">
                                            <p:txEl>
                                              <p:pRg st="13" end="13"/>
                                            </p:txEl>
                                          </p:spTgt>
                                        </p:tgtEl>
                                        <p:attrNameLst>
                                          <p:attrName>style.visibility</p:attrName>
                                        </p:attrNameLst>
                                      </p:cBhvr>
                                      <p:to>
                                        <p:strVal val="visible"/>
                                      </p:to>
                                    </p:set>
                                    <p:anim calcmode="lin" valueType="num">
                                      <p:cBhvr>
                                        <p:cTn id="63" dur="1000" fill="hold"/>
                                        <p:tgtEl>
                                          <p:spTgt spid="273411">
                                            <p:txEl>
                                              <p:pRg st="13" end="13"/>
                                            </p:txEl>
                                          </p:spTgt>
                                        </p:tgtEl>
                                        <p:attrNameLst>
                                          <p:attrName>ppt_x</p:attrName>
                                        </p:attrNameLst>
                                      </p:cBhvr>
                                      <p:tavLst>
                                        <p:tav tm="0">
                                          <p:val>
                                            <p:strVal val="#ppt_x-.2"/>
                                          </p:val>
                                        </p:tav>
                                        <p:tav tm="100000">
                                          <p:val>
                                            <p:strVal val="#ppt_x"/>
                                          </p:val>
                                        </p:tav>
                                      </p:tavLst>
                                    </p:anim>
                                    <p:anim calcmode="lin" valueType="num">
                                      <p:cBhvr>
                                        <p:cTn id="64" dur="1000" fill="hold"/>
                                        <p:tgtEl>
                                          <p:spTgt spid="273411">
                                            <p:txEl>
                                              <p:pRg st="13" end="13"/>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27341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r>
              <a:rPr lang="en-US"/>
              <a:t>Create Table (Contd…)</a:t>
            </a:r>
          </a:p>
        </p:txBody>
      </p:sp>
      <p:sp>
        <p:nvSpPr>
          <p:cNvPr id="274435" name="Rectangle 3"/>
          <p:cNvSpPr>
            <a:spLocks noGrp="1" noChangeArrowheads="1"/>
          </p:cNvSpPr>
          <p:nvPr>
            <p:ph type="body" idx="1"/>
          </p:nvPr>
        </p:nvSpPr>
        <p:spPr/>
        <p:txBody>
          <a:bodyPr/>
          <a:lstStyle/>
          <a:p>
            <a:r>
              <a:rPr lang="en-US" b="1"/>
              <a:t>Implementation of Check Constraint</a:t>
            </a:r>
          </a:p>
          <a:p>
            <a:endParaRPr lang="en-US" b="1"/>
          </a:p>
          <a:p>
            <a:pPr>
              <a:buFontTx/>
              <a:buNone/>
            </a:pPr>
            <a:r>
              <a:rPr lang="en-US" b="1"/>
              <a:t>EXAMPLE :</a:t>
            </a:r>
          </a:p>
          <a:p>
            <a:pPr>
              <a:buFontTx/>
              <a:buNone/>
            </a:pPr>
            <a:endParaRPr lang="en-US" b="1"/>
          </a:p>
          <a:p>
            <a:pPr>
              <a:buFontTx/>
              <a:buNone/>
            </a:pPr>
            <a:r>
              <a:rPr lang="en-US" sz="1800" b="1">
                <a:latin typeface="Courier New" pitchFamily="49" charset="0"/>
              </a:rPr>
              <a:t>CREATE TABLE</a:t>
            </a:r>
            <a:r>
              <a:rPr lang="en-US" sz="1800">
                <a:latin typeface="Courier New" pitchFamily="49" charset="0"/>
              </a:rPr>
              <a:t>  EMPLOYEE(</a:t>
            </a:r>
          </a:p>
          <a:p>
            <a:pPr>
              <a:buFontTx/>
              <a:buNone/>
            </a:pPr>
            <a:r>
              <a:rPr lang="en-US" sz="1800">
                <a:latin typeface="Courier New" pitchFamily="49" charset="0"/>
              </a:rPr>
              <a:t>   EmpNo 	NUMBER(5) </a:t>
            </a:r>
            <a:r>
              <a:rPr lang="en-US" sz="1800" b="1">
                <a:latin typeface="Courier New" pitchFamily="49" charset="0"/>
              </a:rPr>
              <a:t>CONSTRAINT</a:t>
            </a:r>
            <a:r>
              <a:rPr lang="en-US" sz="1800">
                <a:latin typeface="Courier New" pitchFamily="49" charset="0"/>
              </a:rPr>
              <a:t> PKey4 </a:t>
            </a:r>
            <a:r>
              <a:rPr lang="en-US" sz="1800" b="1">
                <a:latin typeface="Courier New" pitchFamily="49" charset="0"/>
              </a:rPr>
              <a:t>PRIMARY KEY</a:t>
            </a:r>
            <a:r>
              <a:rPr lang="en-US" sz="1800">
                <a:latin typeface="Courier New" pitchFamily="49" charset="0"/>
              </a:rPr>
              <a:t>,</a:t>
            </a:r>
          </a:p>
          <a:p>
            <a:pPr>
              <a:buFontTx/>
              <a:buNone/>
            </a:pPr>
            <a:r>
              <a:rPr lang="en-US" sz="1800">
                <a:latin typeface="Courier New" pitchFamily="49" charset="0"/>
              </a:rPr>
              <a:t>   EmpName 	Varchar(25) </a:t>
            </a:r>
            <a:r>
              <a:rPr lang="en-US" sz="1800" b="1">
                <a:latin typeface="Courier New" pitchFamily="49" charset="0"/>
              </a:rPr>
              <a:t>NOT NULL</a:t>
            </a:r>
            <a:r>
              <a:rPr lang="en-US" sz="1800">
                <a:latin typeface="Courier New" pitchFamily="49" charset="0"/>
              </a:rPr>
              <a:t>,</a:t>
            </a:r>
          </a:p>
          <a:p>
            <a:pPr>
              <a:buFontTx/>
              <a:buNone/>
            </a:pPr>
            <a:r>
              <a:rPr lang="en-US" sz="1800">
                <a:latin typeface="Courier New" pitchFamily="49" charset="0"/>
              </a:rPr>
              <a:t>   EmpSalary	Number(7) </a:t>
            </a:r>
            <a:r>
              <a:rPr lang="en-US" sz="1800" b="1">
                <a:latin typeface="Courier New" pitchFamily="49" charset="0"/>
              </a:rPr>
              <a:t>CONSTRAINT</a:t>
            </a:r>
            <a:r>
              <a:rPr lang="en-US" sz="1800" b="1">
                <a:solidFill>
                  <a:srgbClr val="CC3300"/>
                </a:solidFill>
                <a:latin typeface="Courier New" pitchFamily="49" charset="0"/>
              </a:rPr>
              <a:t> </a:t>
            </a:r>
            <a:r>
              <a:rPr lang="en-US" sz="1800">
                <a:latin typeface="Courier New" pitchFamily="49" charset="0"/>
              </a:rPr>
              <a:t>chk</a:t>
            </a:r>
            <a:r>
              <a:rPr lang="en-US" sz="1800" b="1">
                <a:solidFill>
                  <a:srgbClr val="CC3300"/>
                </a:solidFill>
                <a:latin typeface="Courier New" pitchFamily="49" charset="0"/>
              </a:rPr>
              <a:t> </a:t>
            </a:r>
            <a:r>
              <a:rPr lang="en-US" sz="1800" b="1">
                <a:latin typeface="Courier New" pitchFamily="49" charset="0"/>
              </a:rPr>
              <a:t>CHECK (EmpSalary &gt; 0 and    EmpSalary &lt; 1000000)</a:t>
            </a:r>
          </a:p>
          <a:p>
            <a:pPr>
              <a:buFontTx/>
              <a:buNone/>
            </a:pPr>
            <a:r>
              <a:rPr lang="en-US" sz="1800">
                <a:latin typeface="Courier New"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74435">
                                            <p:txEl>
                                              <p:pRg st="4" end="4"/>
                                            </p:txEl>
                                          </p:spTgt>
                                        </p:tgtEl>
                                        <p:attrNameLst>
                                          <p:attrName>style.visibility</p:attrName>
                                        </p:attrNameLst>
                                      </p:cBhvr>
                                      <p:to>
                                        <p:strVal val="visible"/>
                                      </p:to>
                                    </p:set>
                                    <p:anim calcmode="lin" valueType="num">
                                      <p:cBhvr>
                                        <p:cTn id="7" dur="1000" fill="hold"/>
                                        <p:tgtEl>
                                          <p:spTgt spid="274435">
                                            <p:txEl>
                                              <p:pRg st="4" end="4"/>
                                            </p:txEl>
                                          </p:spTgt>
                                        </p:tgtEl>
                                        <p:attrNameLst>
                                          <p:attrName>ppt_x</p:attrName>
                                        </p:attrNameLst>
                                      </p:cBhvr>
                                      <p:tavLst>
                                        <p:tav tm="0">
                                          <p:val>
                                            <p:strVal val="#ppt_x-.2"/>
                                          </p:val>
                                        </p:tav>
                                        <p:tav tm="100000">
                                          <p:val>
                                            <p:strVal val="#ppt_x"/>
                                          </p:val>
                                        </p:tav>
                                      </p:tavLst>
                                    </p:anim>
                                    <p:anim calcmode="lin" valueType="num">
                                      <p:cBhvr>
                                        <p:cTn id="8" dur="1000" fill="hold"/>
                                        <p:tgtEl>
                                          <p:spTgt spid="274435">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74435">
                                            <p:txEl>
                                              <p:pRg st="4" end="4"/>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274435">
                                            <p:txEl>
                                              <p:pRg st="5" end="5"/>
                                            </p:txEl>
                                          </p:spTgt>
                                        </p:tgtEl>
                                        <p:attrNameLst>
                                          <p:attrName>style.visibility</p:attrName>
                                        </p:attrNameLst>
                                      </p:cBhvr>
                                      <p:to>
                                        <p:strVal val="visible"/>
                                      </p:to>
                                    </p:set>
                                    <p:anim calcmode="lin" valueType="num">
                                      <p:cBhvr>
                                        <p:cTn id="12" dur="1000" fill="hold"/>
                                        <p:tgtEl>
                                          <p:spTgt spid="274435">
                                            <p:txEl>
                                              <p:pRg st="5" end="5"/>
                                            </p:txEl>
                                          </p:spTgt>
                                        </p:tgtEl>
                                        <p:attrNameLst>
                                          <p:attrName>ppt_x</p:attrName>
                                        </p:attrNameLst>
                                      </p:cBhvr>
                                      <p:tavLst>
                                        <p:tav tm="0">
                                          <p:val>
                                            <p:strVal val="#ppt_x-.2"/>
                                          </p:val>
                                        </p:tav>
                                        <p:tav tm="100000">
                                          <p:val>
                                            <p:strVal val="#ppt_x"/>
                                          </p:val>
                                        </p:tav>
                                      </p:tavLst>
                                    </p:anim>
                                    <p:anim calcmode="lin" valueType="num">
                                      <p:cBhvr>
                                        <p:cTn id="13" dur="1000" fill="hold"/>
                                        <p:tgtEl>
                                          <p:spTgt spid="274435">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74435">
                                            <p:txEl>
                                              <p:pRg st="5" end="5"/>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274435">
                                            <p:txEl>
                                              <p:pRg st="6" end="6"/>
                                            </p:txEl>
                                          </p:spTgt>
                                        </p:tgtEl>
                                        <p:attrNameLst>
                                          <p:attrName>style.visibility</p:attrName>
                                        </p:attrNameLst>
                                      </p:cBhvr>
                                      <p:to>
                                        <p:strVal val="visible"/>
                                      </p:to>
                                    </p:set>
                                    <p:anim calcmode="lin" valueType="num">
                                      <p:cBhvr>
                                        <p:cTn id="17" dur="1000" fill="hold"/>
                                        <p:tgtEl>
                                          <p:spTgt spid="274435">
                                            <p:txEl>
                                              <p:pRg st="6" end="6"/>
                                            </p:txEl>
                                          </p:spTgt>
                                        </p:tgtEl>
                                        <p:attrNameLst>
                                          <p:attrName>ppt_x</p:attrName>
                                        </p:attrNameLst>
                                      </p:cBhvr>
                                      <p:tavLst>
                                        <p:tav tm="0">
                                          <p:val>
                                            <p:strVal val="#ppt_x-.2"/>
                                          </p:val>
                                        </p:tav>
                                        <p:tav tm="100000">
                                          <p:val>
                                            <p:strVal val="#ppt_x"/>
                                          </p:val>
                                        </p:tav>
                                      </p:tavLst>
                                    </p:anim>
                                    <p:anim calcmode="lin" valueType="num">
                                      <p:cBhvr>
                                        <p:cTn id="18" dur="1000" fill="hold"/>
                                        <p:tgtEl>
                                          <p:spTgt spid="274435">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74435">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274435">
                                            <p:txEl>
                                              <p:pRg st="7" end="7"/>
                                            </p:txEl>
                                          </p:spTgt>
                                        </p:tgtEl>
                                        <p:attrNameLst>
                                          <p:attrName>style.visibility</p:attrName>
                                        </p:attrNameLst>
                                      </p:cBhvr>
                                      <p:to>
                                        <p:strVal val="visible"/>
                                      </p:to>
                                    </p:set>
                                    <p:anim calcmode="lin" valueType="num">
                                      <p:cBhvr>
                                        <p:cTn id="24" dur="1000" fill="hold"/>
                                        <p:tgtEl>
                                          <p:spTgt spid="274435">
                                            <p:txEl>
                                              <p:pRg st="7" end="7"/>
                                            </p:txEl>
                                          </p:spTgt>
                                        </p:tgtEl>
                                        <p:attrNameLst>
                                          <p:attrName>ppt_x</p:attrName>
                                        </p:attrNameLst>
                                      </p:cBhvr>
                                      <p:tavLst>
                                        <p:tav tm="0">
                                          <p:val>
                                            <p:strVal val="#ppt_x-.2"/>
                                          </p:val>
                                        </p:tav>
                                        <p:tav tm="100000">
                                          <p:val>
                                            <p:strVal val="#ppt_x"/>
                                          </p:val>
                                        </p:tav>
                                      </p:tavLst>
                                    </p:anim>
                                    <p:anim calcmode="lin" valueType="num">
                                      <p:cBhvr>
                                        <p:cTn id="25" dur="1000" fill="hold"/>
                                        <p:tgtEl>
                                          <p:spTgt spid="274435">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2744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lstStyle/>
          <a:p>
            <a:r>
              <a:rPr lang="en-US"/>
              <a:t>Create Table (Contd…)</a:t>
            </a:r>
          </a:p>
        </p:txBody>
      </p:sp>
      <p:sp>
        <p:nvSpPr>
          <p:cNvPr id="275459" name="Rectangle 3"/>
          <p:cNvSpPr>
            <a:spLocks noGrp="1" noChangeArrowheads="1"/>
          </p:cNvSpPr>
          <p:nvPr>
            <p:ph type="body" idx="1"/>
          </p:nvPr>
        </p:nvSpPr>
        <p:spPr/>
        <p:txBody>
          <a:bodyPr/>
          <a:lstStyle/>
          <a:p>
            <a:r>
              <a:rPr lang="en-US" b="1"/>
              <a:t>Implementation of Default</a:t>
            </a:r>
          </a:p>
          <a:p>
            <a:pPr>
              <a:buFontTx/>
              <a:buNone/>
            </a:pPr>
            <a:endParaRPr lang="en-US" b="1"/>
          </a:p>
          <a:p>
            <a:pPr>
              <a:buFontTx/>
              <a:buNone/>
            </a:pPr>
            <a:r>
              <a:rPr lang="en-US" sz="1800" b="1">
                <a:latin typeface="Courier New" pitchFamily="49" charset="0"/>
              </a:rPr>
              <a:t>CREATE TABLE</a:t>
            </a:r>
            <a:r>
              <a:rPr lang="en-US" sz="1800">
                <a:latin typeface="Courier New" pitchFamily="49" charset="0"/>
              </a:rPr>
              <a:t>  TABDEF(</a:t>
            </a:r>
          </a:p>
          <a:p>
            <a:pPr>
              <a:buFontTx/>
              <a:buNone/>
            </a:pPr>
            <a:r>
              <a:rPr lang="en-US" sz="1800">
                <a:latin typeface="Courier New" pitchFamily="49" charset="0"/>
              </a:rPr>
              <a:t>	 Ecode 	Number(4)  </a:t>
            </a:r>
            <a:r>
              <a:rPr lang="en-US" sz="1800" b="1">
                <a:latin typeface="Courier New" pitchFamily="49" charset="0"/>
              </a:rPr>
              <a:t>NOT NULL</a:t>
            </a:r>
            <a:r>
              <a:rPr lang="en-US" sz="1800">
                <a:latin typeface="Courier New" pitchFamily="49" charset="0"/>
              </a:rPr>
              <a:t>,</a:t>
            </a:r>
          </a:p>
          <a:p>
            <a:pPr>
              <a:buFontTx/>
              <a:buNone/>
            </a:pPr>
            <a:r>
              <a:rPr lang="en-US" sz="1800">
                <a:latin typeface="Courier New" pitchFamily="49" charset="0"/>
              </a:rPr>
              <a:t>	 Ename 	Varchar2(25) </a:t>
            </a:r>
            <a:r>
              <a:rPr lang="en-US" sz="1800" b="1">
                <a:latin typeface="Courier New" pitchFamily="49" charset="0"/>
              </a:rPr>
              <a:t>NOT NULL</a:t>
            </a:r>
            <a:r>
              <a:rPr lang="en-US" sz="1800">
                <a:latin typeface="Courier New" pitchFamily="49" charset="0"/>
              </a:rPr>
              <a:t>,</a:t>
            </a:r>
          </a:p>
          <a:p>
            <a:pPr>
              <a:buFontTx/>
              <a:buNone/>
            </a:pPr>
            <a:r>
              <a:rPr lang="en-US" sz="1800">
                <a:latin typeface="Courier New" pitchFamily="49" charset="0"/>
              </a:rPr>
              <a:t>	 ECity  	char(10) </a:t>
            </a:r>
            <a:r>
              <a:rPr lang="en-US" sz="1800" b="1">
                <a:latin typeface="Courier New" pitchFamily="49" charset="0"/>
              </a:rPr>
              <a:t>DEFAULT</a:t>
            </a:r>
            <a:r>
              <a:rPr lang="en-US" sz="1800">
                <a:latin typeface="Courier New" pitchFamily="49" charset="0"/>
              </a:rPr>
              <a:t> ‘Mysore’</a:t>
            </a:r>
            <a:br>
              <a:rPr lang="en-US" sz="1800">
                <a:latin typeface="Courier New" pitchFamily="49" charset="0"/>
              </a:rPr>
            </a:br>
            <a:r>
              <a:rPr lang="en-US" sz="1800">
                <a:latin typeface="Courier New" pitchFamily="49" charset="0"/>
              </a:rPr>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381000" y="2667000"/>
            <a:ext cx="8458200" cy="641350"/>
          </a:xfrm>
          <a:prstGeom prst="rect">
            <a:avLst/>
          </a:prstGeom>
          <a:noFill/>
          <a:ln w="12700">
            <a:noFill/>
            <a:miter lim="800000"/>
            <a:headEnd/>
            <a:tailEnd/>
          </a:ln>
          <a:effectLst/>
        </p:spPr>
        <p:txBody>
          <a:bodyPr lIns="92075" tIns="46038" rIns="92075" bIns="46038">
            <a:spAutoFit/>
          </a:bodyPr>
          <a:lstStyle/>
          <a:p>
            <a:pPr algn="l">
              <a:spcBef>
                <a:spcPct val="0"/>
              </a:spcBef>
              <a:buClrTx/>
              <a:buSzTx/>
              <a:buFontTx/>
              <a:buNone/>
            </a:pPr>
            <a:r>
              <a:rPr lang="en-US" sz="1800">
                <a:latin typeface="Courier New" pitchFamily="49" charset="0"/>
              </a:rPr>
              <a:t>ALTER TABLE</a:t>
            </a:r>
            <a:r>
              <a:rPr lang="en-US" sz="1800" b="0">
                <a:latin typeface="Courier New" pitchFamily="49" charset="0"/>
              </a:rPr>
              <a:t> Customer_Details </a:t>
            </a:r>
            <a:r>
              <a:rPr lang="en-US" sz="1800">
                <a:latin typeface="Courier New" pitchFamily="49" charset="0"/>
              </a:rPr>
              <a:t>	</a:t>
            </a:r>
          </a:p>
          <a:p>
            <a:pPr algn="l">
              <a:spcBef>
                <a:spcPct val="0"/>
              </a:spcBef>
              <a:buClrTx/>
              <a:buSzTx/>
              <a:buFontTx/>
              <a:buNone/>
            </a:pPr>
            <a:r>
              <a:rPr lang="en-US" sz="1800">
                <a:latin typeface="Courier New" pitchFamily="49" charset="0"/>
              </a:rPr>
              <a:t>     ADD</a:t>
            </a:r>
            <a:r>
              <a:rPr lang="en-US" sz="1800" b="0">
                <a:latin typeface="Courier New" pitchFamily="49" charset="0"/>
              </a:rPr>
              <a:t> Contact_Phone  </a:t>
            </a:r>
            <a:r>
              <a:rPr lang="en-US" sz="1800">
                <a:latin typeface="Courier New" pitchFamily="49" charset="0"/>
              </a:rPr>
              <a:t>Char</a:t>
            </a:r>
            <a:r>
              <a:rPr lang="en-US" sz="1800" b="0">
                <a:latin typeface="Courier New" pitchFamily="49" charset="0"/>
              </a:rPr>
              <a:t>(10);</a:t>
            </a:r>
          </a:p>
        </p:txBody>
      </p:sp>
      <p:sp>
        <p:nvSpPr>
          <p:cNvPr id="6147" name="Rectangle 3"/>
          <p:cNvSpPr>
            <a:spLocks noChangeArrowheads="1"/>
          </p:cNvSpPr>
          <p:nvPr/>
        </p:nvSpPr>
        <p:spPr bwMode="auto">
          <a:xfrm>
            <a:off x="381000" y="4768850"/>
            <a:ext cx="7924800" cy="641350"/>
          </a:xfrm>
          <a:prstGeom prst="rect">
            <a:avLst/>
          </a:prstGeom>
          <a:noFill/>
          <a:ln w="12700">
            <a:noFill/>
            <a:miter lim="800000"/>
            <a:headEnd/>
            <a:tailEnd/>
          </a:ln>
          <a:effectLst/>
        </p:spPr>
        <p:txBody>
          <a:bodyPr lIns="92075" tIns="46038" rIns="92075" bIns="46038">
            <a:spAutoFit/>
          </a:bodyPr>
          <a:lstStyle/>
          <a:p>
            <a:pPr algn="l">
              <a:spcBef>
                <a:spcPct val="0"/>
              </a:spcBef>
              <a:buClrTx/>
              <a:buSzTx/>
              <a:buFontTx/>
              <a:buNone/>
            </a:pPr>
            <a:r>
              <a:rPr lang="en-US" sz="1800">
                <a:latin typeface="Courier New" pitchFamily="49" charset="0"/>
              </a:rPr>
              <a:t>ALTER TABLE</a:t>
            </a:r>
            <a:r>
              <a:rPr lang="en-US" sz="1800" b="0">
                <a:latin typeface="Courier New" pitchFamily="49" charset="0"/>
              </a:rPr>
              <a:t> Customer_Details </a:t>
            </a:r>
            <a:r>
              <a:rPr lang="en-US" sz="1800">
                <a:latin typeface="Courier New" pitchFamily="49" charset="0"/>
              </a:rPr>
              <a:t>	</a:t>
            </a:r>
          </a:p>
          <a:p>
            <a:pPr algn="l">
              <a:spcBef>
                <a:spcPct val="0"/>
              </a:spcBef>
              <a:buClrTx/>
              <a:buSzTx/>
              <a:buFontTx/>
              <a:buNone/>
            </a:pPr>
            <a:r>
              <a:rPr lang="en-US" sz="1800">
                <a:latin typeface="Courier New" pitchFamily="49" charset="0"/>
              </a:rPr>
              <a:t>     DROP</a:t>
            </a:r>
            <a:r>
              <a:rPr lang="en-US" sz="1800" b="0">
                <a:latin typeface="Courier New" pitchFamily="49" charset="0"/>
              </a:rPr>
              <a:t> (Contact_Phone);</a:t>
            </a:r>
          </a:p>
        </p:txBody>
      </p:sp>
      <p:sp>
        <p:nvSpPr>
          <p:cNvPr id="6148" name="Rectangle 4"/>
          <p:cNvSpPr>
            <a:spLocks noGrp="1" noChangeArrowheads="1"/>
          </p:cNvSpPr>
          <p:nvPr>
            <p:ph type="title"/>
          </p:nvPr>
        </p:nvSpPr>
        <p:spPr/>
        <p:txBody>
          <a:bodyPr/>
          <a:lstStyle/>
          <a:p>
            <a:r>
              <a:rPr lang="en-US"/>
              <a:t>SQL - ALTER TABLE</a:t>
            </a:r>
          </a:p>
        </p:txBody>
      </p:sp>
      <p:sp>
        <p:nvSpPr>
          <p:cNvPr id="6149" name="Rectangle 5"/>
          <p:cNvSpPr>
            <a:spLocks noGrp="1" noChangeArrowheads="1"/>
          </p:cNvSpPr>
          <p:nvPr>
            <p:ph type="body" idx="1"/>
          </p:nvPr>
        </p:nvSpPr>
        <p:spPr>
          <a:xfrm>
            <a:off x="228600" y="1219200"/>
            <a:ext cx="8610600" cy="1392238"/>
          </a:xfrm>
        </p:spPr>
        <p:txBody>
          <a:bodyPr/>
          <a:lstStyle/>
          <a:p>
            <a:r>
              <a:rPr lang="en-US" b="1"/>
              <a:t>Add/Drop Column</a:t>
            </a:r>
          </a:p>
        </p:txBody>
      </p:sp>
      <p:sp>
        <p:nvSpPr>
          <p:cNvPr id="6150" name="Text Box 6"/>
          <p:cNvSpPr txBox="1">
            <a:spLocks noChangeArrowheads="1"/>
          </p:cNvSpPr>
          <p:nvPr/>
        </p:nvSpPr>
        <p:spPr bwMode="auto">
          <a:xfrm>
            <a:off x="533400" y="1600200"/>
            <a:ext cx="7620000" cy="779463"/>
          </a:xfrm>
          <a:prstGeom prst="rect">
            <a:avLst/>
          </a:prstGeom>
          <a:noFill/>
          <a:ln w="12700">
            <a:noFill/>
            <a:miter lim="800000"/>
            <a:headEnd/>
            <a:tailEnd/>
          </a:ln>
          <a:effectLst/>
        </p:spPr>
        <p:txBody>
          <a:bodyPr>
            <a:spAutoFit/>
          </a:bodyPr>
          <a:lstStyle/>
          <a:p>
            <a:r>
              <a:rPr lang="en-US" sz="1800"/>
              <a:t>Syntax:</a:t>
            </a:r>
          </a:p>
          <a:p>
            <a:r>
              <a:rPr lang="en-US" sz="1800">
                <a:latin typeface="Courier New" pitchFamily="49" charset="0"/>
              </a:rPr>
              <a:t>ALTER TABLE </a:t>
            </a:r>
            <a:r>
              <a:rPr lang="en-US" sz="1800" i="1">
                <a:latin typeface="Courier New" pitchFamily="49" charset="0"/>
              </a:rPr>
              <a:t>tablename</a:t>
            </a:r>
            <a:r>
              <a:rPr lang="en-US" sz="1800">
                <a:latin typeface="Courier New" pitchFamily="49" charset="0"/>
              </a:rPr>
              <a:t> (ADD/MODIFY/DROP  column_name)</a:t>
            </a:r>
          </a:p>
        </p:txBody>
      </p:sp>
      <p:sp>
        <p:nvSpPr>
          <p:cNvPr id="6151" name="Rectangle 7"/>
          <p:cNvSpPr>
            <a:spLocks noChangeArrowheads="1"/>
          </p:cNvSpPr>
          <p:nvPr/>
        </p:nvSpPr>
        <p:spPr bwMode="auto">
          <a:xfrm>
            <a:off x="381000" y="3563938"/>
            <a:ext cx="7924800" cy="779462"/>
          </a:xfrm>
          <a:prstGeom prst="rect">
            <a:avLst/>
          </a:prstGeom>
          <a:noFill/>
          <a:ln w="12700">
            <a:noFill/>
            <a:miter lim="800000"/>
            <a:headEnd/>
            <a:tailEnd/>
          </a:ln>
          <a:effectLst/>
        </p:spPr>
        <p:txBody>
          <a:bodyPr lIns="92075" tIns="46038" rIns="92075" bIns="46038">
            <a:spAutoFit/>
          </a:bodyPr>
          <a:lstStyle/>
          <a:p>
            <a:pPr algn="l"/>
            <a:r>
              <a:rPr lang="en-US" sz="1800">
                <a:latin typeface="Courier New" pitchFamily="49" charset="0"/>
              </a:rPr>
              <a:t>ALTER TABLE </a:t>
            </a:r>
            <a:r>
              <a:rPr lang="en-US" sz="1800" b="0">
                <a:latin typeface="Courier New" pitchFamily="49" charset="0"/>
              </a:rPr>
              <a:t>Customer_Details</a:t>
            </a:r>
            <a:r>
              <a:rPr lang="en-US" sz="1800">
                <a:latin typeface="Courier New" pitchFamily="49" charset="0"/>
              </a:rPr>
              <a:t> </a:t>
            </a:r>
          </a:p>
          <a:p>
            <a:pPr algn="l"/>
            <a:r>
              <a:rPr lang="en-US" sz="1800">
                <a:latin typeface="Courier New" pitchFamily="49" charset="0"/>
              </a:rPr>
              <a:t>     MODIFY </a:t>
            </a:r>
            <a:r>
              <a:rPr lang="en-US" sz="1800" b="0">
                <a:latin typeface="Courier New" pitchFamily="49" charset="0"/>
              </a:rPr>
              <a:t>Contact_Phone</a:t>
            </a:r>
            <a:r>
              <a:rPr lang="en-US" sz="1800">
                <a:latin typeface="Courier New" pitchFamily="49" charset="0"/>
              </a:rPr>
              <a:t> Char</a:t>
            </a:r>
            <a:r>
              <a:rPr lang="en-US" sz="1800" b="0">
                <a:latin typeface="Courier New" pitchFamily="49" charset="0"/>
              </a:rPr>
              <a:t>(12);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6150"/>
                                        </p:tgtEl>
                                        <p:attrNameLst>
                                          <p:attrName>style.visibility</p:attrName>
                                        </p:attrNameLst>
                                      </p:cBhvr>
                                      <p:to>
                                        <p:strVal val="visible"/>
                                      </p:to>
                                    </p:set>
                                    <p:anim calcmode="lin" valueType="num">
                                      <p:cBhvr>
                                        <p:cTn id="7" dur="1000" fill="hold"/>
                                        <p:tgtEl>
                                          <p:spTgt spid="6150"/>
                                        </p:tgtEl>
                                        <p:attrNameLst>
                                          <p:attrName>ppt_x</p:attrName>
                                        </p:attrNameLst>
                                      </p:cBhvr>
                                      <p:tavLst>
                                        <p:tav tm="0">
                                          <p:val>
                                            <p:strVal val="#ppt_x-.2"/>
                                          </p:val>
                                        </p:tav>
                                        <p:tav tm="100000">
                                          <p:val>
                                            <p:strVal val="#ppt_x"/>
                                          </p:val>
                                        </p:tav>
                                      </p:tavLst>
                                    </p:anim>
                                    <p:anim calcmode="lin" valueType="num">
                                      <p:cBhvr>
                                        <p:cTn id="8" dur="1000" fill="hold"/>
                                        <p:tgtEl>
                                          <p:spTgt spid="6150"/>
                                        </p:tgtEl>
                                        <p:attrNameLst>
                                          <p:attrName>ppt_y</p:attrName>
                                        </p:attrNameLst>
                                      </p:cBhvr>
                                      <p:tavLst>
                                        <p:tav tm="0">
                                          <p:val>
                                            <p:strVal val="#ppt_y"/>
                                          </p:val>
                                        </p:tav>
                                        <p:tav tm="100000">
                                          <p:val>
                                            <p:strVal val="#ppt_y"/>
                                          </p:val>
                                        </p:tav>
                                      </p:tavLst>
                                    </p:anim>
                                    <p:animEffect transition="in" filter="wipe(right)" prLst="gradientSize: 0.1">
                                      <p:cBhvr>
                                        <p:cTn id="9" dur="1000"/>
                                        <p:tgtEl>
                                          <p:spTgt spid="6150"/>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6146"/>
                                        </p:tgtEl>
                                        <p:attrNameLst>
                                          <p:attrName>style.visibility</p:attrName>
                                        </p:attrNameLst>
                                      </p:cBhvr>
                                      <p:to>
                                        <p:strVal val="visible"/>
                                      </p:to>
                                    </p:set>
                                    <p:animEffect transition="in" filter="dissolve">
                                      <p:cBhvr>
                                        <p:cTn id="14" dur="500"/>
                                        <p:tgtEl>
                                          <p:spTgt spid="6146"/>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6151"/>
                                        </p:tgtEl>
                                        <p:attrNameLst>
                                          <p:attrName>style.visibility</p:attrName>
                                        </p:attrNameLst>
                                      </p:cBhvr>
                                      <p:to>
                                        <p:strVal val="visible"/>
                                      </p:to>
                                    </p:set>
                                    <p:animEffect transition="in" filter="dissolve">
                                      <p:cBhvr>
                                        <p:cTn id="19" dur="500"/>
                                        <p:tgtEl>
                                          <p:spTgt spid="6151"/>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6147"/>
                                        </p:tgtEl>
                                        <p:attrNameLst>
                                          <p:attrName>style.visibility</p:attrName>
                                        </p:attrNameLst>
                                      </p:cBhvr>
                                      <p:to>
                                        <p:strVal val="visible"/>
                                      </p:to>
                                    </p:set>
                                    <p:animEffect transition="in" filter="dissolve">
                                      <p:cBhvr>
                                        <p:cTn id="24" dur="5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p:bldP spid="6150" grpId="0"/>
      <p:bldP spid="6151"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304800" y="1676400"/>
            <a:ext cx="8610600" cy="641350"/>
          </a:xfrm>
          <a:prstGeom prst="rect">
            <a:avLst/>
          </a:prstGeom>
          <a:noFill/>
          <a:ln w="12700">
            <a:noFill/>
            <a:miter lim="800000"/>
            <a:headEnd/>
            <a:tailEnd/>
          </a:ln>
          <a:effectLst/>
        </p:spPr>
        <p:txBody>
          <a:bodyPr lIns="92075" tIns="46038" rIns="92075" bIns="46038">
            <a:spAutoFit/>
          </a:bodyPr>
          <a:lstStyle/>
          <a:p>
            <a:pPr algn="l">
              <a:spcBef>
                <a:spcPct val="0"/>
              </a:spcBef>
              <a:buClrTx/>
              <a:buSzTx/>
              <a:buFontTx/>
              <a:buNone/>
            </a:pPr>
            <a:r>
              <a:rPr lang="en-US" sz="1800">
                <a:latin typeface="Courier New" pitchFamily="49" charset="0"/>
              </a:rPr>
              <a:t>ALTER TABLE</a:t>
            </a:r>
            <a:r>
              <a:rPr lang="en-US" sz="1800" b="0">
                <a:latin typeface="Courier New" pitchFamily="49" charset="0"/>
              </a:rPr>
              <a:t> Customer_Details </a:t>
            </a:r>
            <a:r>
              <a:rPr lang="en-US" sz="1800">
                <a:latin typeface="Courier New" pitchFamily="49" charset="0"/>
              </a:rPr>
              <a:t>	</a:t>
            </a:r>
          </a:p>
          <a:p>
            <a:pPr algn="l">
              <a:spcBef>
                <a:spcPct val="0"/>
              </a:spcBef>
              <a:buClrTx/>
              <a:buSzTx/>
              <a:buFontTx/>
              <a:buNone/>
            </a:pPr>
            <a:r>
              <a:rPr lang="en-US" sz="1800">
                <a:latin typeface="Courier New" pitchFamily="49" charset="0"/>
              </a:rPr>
              <a:t>     ADD CONSTRAINT </a:t>
            </a:r>
            <a:r>
              <a:rPr lang="en-US" sz="1800" b="0">
                <a:latin typeface="Courier New" pitchFamily="49" charset="0"/>
              </a:rPr>
              <a:t>Pkey1</a:t>
            </a:r>
            <a:r>
              <a:rPr lang="en-US" sz="1800">
                <a:latin typeface="Courier New" pitchFamily="49" charset="0"/>
              </a:rPr>
              <a:t> PRIMARY KEY</a:t>
            </a:r>
            <a:r>
              <a:rPr lang="en-US" sz="1800" b="0">
                <a:latin typeface="Courier New" pitchFamily="49" charset="0"/>
              </a:rPr>
              <a:t> (Account_No);</a:t>
            </a:r>
          </a:p>
        </p:txBody>
      </p:sp>
      <p:sp>
        <p:nvSpPr>
          <p:cNvPr id="7171" name="Rectangle 3"/>
          <p:cNvSpPr>
            <a:spLocks noChangeArrowheads="1"/>
          </p:cNvSpPr>
          <p:nvPr/>
        </p:nvSpPr>
        <p:spPr bwMode="auto">
          <a:xfrm>
            <a:off x="381000" y="3581400"/>
            <a:ext cx="8534400" cy="2017713"/>
          </a:xfrm>
          <a:prstGeom prst="rect">
            <a:avLst/>
          </a:prstGeom>
          <a:noFill/>
          <a:ln w="12700">
            <a:noFill/>
            <a:miter lim="800000"/>
            <a:headEnd/>
            <a:tailEnd/>
          </a:ln>
          <a:effectLst/>
        </p:spPr>
        <p:txBody>
          <a:bodyPr lIns="92075" tIns="46038" rIns="92075" bIns="46038">
            <a:spAutoFit/>
          </a:bodyPr>
          <a:lstStyle/>
          <a:p>
            <a:pPr algn="l"/>
            <a:r>
              <a:rPr lang="en-US" sz="1800">
                <a:latin typeface="Courier New" pitchFamily="49" charset="0"/>
              </a:rPr>
              <a:t>ALTER TABLE</a:t>
            </a:r>
            <a:r>
              <a:rPr lang="en-US" sz="1800" b="0">
                <a:latin typeface="Courier New" pitchFamily="49" charset="0"/>
              </a:rPr>
              <a:t> Customer_Details </a:t>
            </a:r>
            <a:r>
              <a:rPr lang="en-US" sz="1800">
                <a:latin typeface="Courier New" pitchFamily="49" charset="0"/>
              </a:rPr>
              <a:t>	</a:t>
            </a:r>
          </a:p>
          <a:p>
            <a:pPr algn="l"/>
            <a:r>
              <a:rPr lang="en-US" sz="1800">
                <a:latin typeface="Courier New" pitchFamily="49" charset="0"/>
              </a:rPr>
              <a:t>     DROP PRIMARY KEY</a:t>
            </a:r>
            <a:r>
              <a:rPr lang="en-US" sz="1800" b="0">
                <a:latin typeface="Courier New" pitchFamily="49" charset="0"/>
              </a:rPr>
              <a:t>;</a:t>
            </a:r>
          </a:p>
          <a:p>
            <a:pPr algn="l"/>
            <a:r>
              <a:rPr lang="en-US" sz="1800"/>
              <a:t>Or</a:t>
            </a:r>
          </a:p>
          <a:p>
            <a:pPr algn="l"/>
            <a:r>
              <a:rPr lang="en-US" sz="1800">
                <a:latin typeface="Courier New" pitchFamily="49" charset="0"/>
              </a:rPr>
              <a:t>ALTER TABLE</a:t>
            </a:r>
            <a:r>
              <a:rPr lang="en-US" sz="1800" b="0">
                <a:latin typeface="Courier New" pitchFamily="49" charset="0"/>
              </a:rPr>
              <a:t> Customer_Details </a:t>
            </a:r>
            <a:endParaRPr lang="en-US" sz="1800">
              <a:latin typeface="Courier New" pitchFamily="49" charset="0"/>
            </a:endParaRPr>
          </a:p>
          <a:p>
            <a:pPr algn="l"/>
            <a:r>
              <a:rPr lang="en-US" sz="1800">
                <a:latin typeface="Courier New" pitchFamily="49" charset="0"/>
              </a:rPr>
              <a:t>     DROP CONSTRAINT </a:t>
            </a:r>
            <a:r>
              <a:rPr lang="en-US" sz="1800" b="0">
                <a:latin typeface="Courier New" pitchFamily="49" charset="0"/>
              </a:rPr>
              <a:t>Pkey1;</a:t>
            </a:r>
          </a:p>
        </p:txBody>
      </p:sp>
      <p:sp>
        <p:nvSpPr>
          <p:cNvPr id="7172" name="Rectangle 4"/>
          <p:cNvSpPr>
            <a:spLocks noGrp="1" noChangeArrowheads="1"/>
          </p:cNvSpPr>
          <p:nvPr>
            <p:ph type="title"/>
          </p:nvPr>
        </p:nvSpPr>
        <p:spPr/>
        <p:txBody>
          <a:bodyPr/>
          <a:lstStyle/>
          <a:p>
            <a:r>
              <a:rPr lang="en-US"/>
              <a:t>SQL - ALTER TABLE</a:t>
            </a:r>
          </a:p>
        </p:txBody>
      </p:sp>
      <p:sp>
        <p:nvSpPr>
          <p:cNvPr id="7173" name="Rectangle 5"/>
          <p:cNvSpPr>
            <a:spLocks noGrp="1" noChangeArrowheads="1"/>
          </p:cNvSpPr>
          <p:nvPr>
            <p:ph type="body" idx="1"/>
          </p:nvPr>
        </p:nvSpPr>
        <p:spPr>
          <a:xfrm>
            <a:off x="228600" y="1143000"/>
            <a:ext cx="8534400" cy="631825"/>
          </a:xfrm>
        </p:spPr>
        <p:txBody>
          <a:bodyPr/>
          <a:lstStyle/>
          <a:p>
            <a:r>
              <a:rPr lang="en-US"/>
              <a:t> </a:t>
            </a:r>
            <a:r>
              <a:rPr lang="en-US" b="1"/>
              <a:t>Add/Drop Primary key </a:t>
            </a:r>
          </a:p>
        </p:txBody>
      </p:sp>
      <p:sp>
        <p:nvSpPr>
          <p:cNvPr id="7175" name="Rectangle 7"/>
          <p:cNvSpPr>
            <a:spLocks noChangeArrowheads="1"/>
          </p:cNvSpPr>
          <p:nvPr/>
        </p:nvSpPr>
        <p:spPr bwMode="auto">
          <a:xfrm>
            <a:off x="304800" y="2559050"/>
            <a:ext cx="8610600" cy="779463"/>
          </a:xfrm>
          <a:prstGeom prst="rect">
            <a:avLst/>
          </a:prstGeom>
          <a:noFill/>
          <a:ln w="12700">
            <a:noFill/>
            <a:miter lim="800000"/>
            <a:headEnd/>
            <a:tailEnd/>
          </a:ln>
          <a:effectLst/>
        </p:spPr>
        <p:txBody>
          <a:bodyPr lIns="92075" tIns="46038" rIns="92075" bIns="46038">
            <a:spAutoFit/>
          </a:bodyPr>
          <a:lstStyle/>
          <a:p>
            <a:pPr algn="l"/>
            <a:r>
              <a:rPr lang="en-US" sz="1800">
                <a:latin typeface="Courier New" pitchFamily="49" charset="0"/>
              </a:rPr>
              <a:t>ALTER TABLE Customer_Details </a:t>
            </a:r>
          </a:p>
          <a:p>
            <a:pPr algn="l"/>
            <a:r>
              <a:rPr lang="en-US" sz="1800">
                <a:latin typeface="Courier New" pitchFamily="49" charset="0"/>
              </a:rPr>
              <a:t>     ADD CONSTRAINT </a:t>
            </a:r>
            <a:r>
              <a:rPr lang="en-US" sz="1800" b="0">
                <a:latin typeface="Courier New" pitchFamily="49" charset="0"/>
              </a:rPr>
              <a:t>Pkey2</a:t>
            </a:r>
            <a:r>
              <a:rPr lang="en-US" sz="1800">
                <a:latin typeface="Courier New" pitchFamily="49" charset="0"/>
              </a:rPr>
              <a:t> PRIMARY KEY </a:t>
            </a:r>
            <a:r>
              <a:rPr lang="en-US" sz="1800" b="0">
                <a:latin typeface="Courier New" pitchFamily="49" charset="0"/>
              </a:rPr>
              <a:t>(Account_No, Cust_ID);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70">
                                            <p:txEl>
                                              <p:pRg st="0" end="0"/>
                                            </p:txEl>
                                          </p:spTgt>
                                        </p:tgtEl>
                                        <p:attrNameLst>
                                          <p:attrName>style.visibility</p:attrName>
                                        </p:attrNameLst>
                                      </p:cBhvr>
                                      <p:to>
                                        <p:strVal val="visible"/>
                                      </p:to>
                                    </p:set>
                                    <p:animEffect transition="in" filter="dissolve">
                                      <p:cBhvr>
                                        <p:cTn id="7" dur="500"/>
                                        <p:tgtEl>
                                          <p:spTgt spid="71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70">
                                            <p:txEl>
                                              <p:pRg st="1" end="1"/>
                                            </p:txEl>
                                          </p:spTgt>
                                        </p:tgtEl>
                                        <p:attrNameLst>
                                          <p:attrName>style.visibility</p:attrName>
                                        </p:attrNameLst>
                                      </p:cBhvr>
                                      <p:to>
                                        <p:strVal val="visible"/>
                                      </p:to>
                                    </p:set>
                                    <p:animEffect transition="in" filter="dissolve">
                                      <p:cBhvr>
                                        <p:cTn id="12" dur="500"/>
                                        <p:tgtEl>
                                          <p:spTgt spid="71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175">
                                            <p:txEl>
                                              <p:pRg st="0" end="0"/>
                                            </p:txEl>
                                          </p:spTgt>
                                        </p:tgtEl>
                                        <p:attrNameLst>
                                          <p:attrName>style.visibility</p:attrName>
                                        </p:attrNameLst>
                                      </p:cBhvr>
                                      <p:to>
                                        <p:strVal val="visible"/>
                                      </p:to>
                                    </p:set>
                                    <p:animEffect transition="in" filter="dissolve">
                                      <p:cBhvr>
                                        <p:cTn id="17" dur="500"/>
                                        <p:tgtEl>
                                          <p:spTgt spid="717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175">
                                            <p:txEl>
                                              <p:pRg st="1" end="1"/>
                                            </p:txEl>
                                          </p:spTgt>
                                        </p:tgtEl>
                                        <p:attrNameLst>
                                          <p:attrName>style.visibility</p:attrName>
                                        </p:attrNameLst>
                                      </p:cBhvr>
                                      <p:to>
                                        <p:strVal val="visible"/>
                                      </p:to>
                                    </p:set>
                                    <p:animEffect transition="in" filter="dissolve">
                                      <p:cBhvr>
                                        <p:cTn id="22" dur="500"/>
                                        <p:tgtEl>
                                          <p:spTgt spid="717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171"/>
                                        </p:tgtEl>
                                        <p:attrNameLst>
                                          <p:attrName>style.visibility</p:attrName>
                                        </p:attrNameLst>
                                      </p:cBhvr>
                                      <p:to>
                                        <p:strVal val="visible"/>
                                      </p:to>
                                    </p:set>
                                    <p:animEffect transition="in" filter="dissolve">
                                      <p:cBhvr>
                                        <p:cTn id="27" dur="5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build="allAtOnce"/>
      <p:bldP spid="7171" grpId="0"/>
      <p:bldP spid="7175"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304800" y="1828800"/>
            <a:ext cx="8305800" cy="915988"/>
          </a:xfrm>
          <a:prstGeom prst="rect">
            <a:avLst/>
          </a:prstGeom>
          <a:noFill/>
          <a:ln w="12700">
            <a:noFill/>
            <a:miter lim="800000"/>
            <a:headEnd/>
            <a:tailEnd/>
          </a:ln>
          <a:effectLst/>
        </p:spPr>
        <p:txBody>
          <a:bodyPr lIns="92075" tIns="46038" rIns="92075" bIns="46038">
            <a:spAutoFit/>
          </a:bodyPr>
          <a:lstStyle/>
          <a:p>
            <a:pPr algn="l">
              <a:spcBef>
                <a:spcPct val="0"/>
              </a:spcBef>
              <a:buClrTx/>
              <a:buSzTx/>
              <a:buFontTx/>
              <a:buNone/>
            </a:pPr>
            <a:r>
              <a:rPr lang="en-US" sz="1800">
                <a:latin typeface="Courier New" pitchFamily="49" charset="0"/>
              </a:rPr>
              <a:t>ALTER TABLE</a:t>
            </a:r>
            <a:r>
              <a:rPr lang="en-US" sz="1800" b="0">
                <a:latin typeface="Courier New" pitchFamily="49" charset="0"/>
              </a:rPr>
              <a:t> Customer_Transaction </a:t>
            </a:r>
            <a:r>
              <a:rPr lang="en-US" sz="1800">
                <a:latin typeface="Courier New" pitchFamily="49" charset="0"/>
              </a:rPr>
              <a:t>	</a:t>
            </a:r>
          </a:p>
          <a:p>
            <a:pPr algn="l">
              <a:spcBef>
                <a:spcPct val="0"/>
              </a:spcBef>
              <a:buClrTx/>
              <a:buSzTx/>
              <a:buFontTx/>
              <a:buNone/>
            </a:pPr>
            <a:r>
              <a:rPr lang="en-US" sz="1800">
                <a:latin typeface="Courier New" pitchFamily="49" charset="0"/>
              </a:rPr>
              <a:t>     ADD CONSTRAINT</a:t>
            </a:r>
            <a:r>
              <a:rPr lang="en-US" sz="1800" b="0">
                <a:latin typeface="Courier New" pitchFamily="49" charset="0"/>
              </a:rPr>
              <a:t> Fkey1 </a:t>
            </a:r>
            <a:r>
              <a:rPr lang="en-US" sz="1800">
                <a:latin typeface="Courier New" pitchFamily="49" charset="0"/>
              </a:rPr>
              <a:t>FOREIGN KEY</a:t>
            </a:r>
            <a:r>
              <a:rPr lang="en-US" sz="1800" b="0">
                <a:latin typeface="Courier New" pitchFamily="49" charset="0"/>
              </a:rPr>
              <a:t> (Account_No) </a:t>
            </a:r>
            <a:r>
              <a:rPr lang="en-US" sz="1800">
                <a:latin typeface="Courier New" pitchFamily="49" charset="0"/>
              </a:rPr>
              <a:t>		REFERENCES</a:t>
            </a:r>
            <a:r>
              <a:rPr lang="en-US" sz="1800" b="0">
                <a:latin typeface="Courier New" pitchFamily="49" charset="0"/>
              </a:rPr>
              <a:t> Customer_Details (Account_No);</a:t>
            </a:r>
          </a:p>
        </p:txBody>
      </p:sp>
      <p:sp>
        <p:nvSpPr>
          <p:cNvPr id="8195" name="Rectangle 3"/>
          <p:cNvSpPr>
            <a:spLocks noChangeArrowheads="1"/>
          </p:cNvSpPr>
          <p:nvPr/>
        </p:nvSpPr>
        <p:spPr bwMode="auto">
          <a:xfrm>
            <a:off x="304800" y="3276600"/>
            <a:ext cx="8534400" cy="779463"/>
          </a:xfrm>
          <a:prstGeom prst="rect">
            <a:avLst/>
          </a:prstGeom>
          <a:noFill/>
          <a:ln w="12700">
            <a:noFill/>
            <a:miter lim="800000"/>
            <a:headEnd/>
            <a:tailEnd/>
          </a:ln>
          <a:effectLst/>
        </p:spPr>
        <p:txBody>
          <a:bodyPr lIns="92075" tIns="46038" rIns="92075" bIns="46038">
            <a:spAutoFit/>
          </a:bodyPr>
          <a:lstStyle/>
          <a:p>
            <a:pPr algn="l"/>
            <a:r>
              <a:rPr lang="en-US" sz="1800">
                <a:latin typeface="Courier New" pitchFamily="49" charset="0"/>
              </a:rPr>
              <a:t>ALTER TABLE</a:t>
            </a:r>
            <a:r>
              <a:rPr lang="en-US" sz="1800" b="0">
                <a:latin typeface="Courier New" pitchFamily="49" charset="0"/>
              </a:rPr>
              <a:t> Customer_Transaction </a:t>
            </a:r>
            <a:r>
              <a:rPr lang="en-US" sz="1800">
                <a:latin typeface="Courier New" pitchFamily="49" charset="0"/>
              </a:rPr>
              <a:t>	</a:t>
            </a:r>
          </a:p>
          <a:p>
            <a:pPr algn="l"/>
            <a:r>
              <a:rPr lang="en-US" sz="1800">
                <a:latin typeface="Courier New" pitchFamily="49" charset="0"/>
              </a:rPr>
              <a:t>     DROP CONSTRAINT</a:t>
            </a:r>
            <a:r>
              <a:rPr lang="en-US" sz="1800" b="0">
                <a:latin typeface="Courier New" pitchFamily="49" charset="0"/>
              </a:rPr>
              <a:t> Fkey1;</a:t>
            </a:r>
          </a:p>
        </p:txBody>
      </p:sp>
      <p:sp>
        <p:nvSpPr>
          <p:cNvPr id="8196" name="Rectangle 4"/>
          <p:cNvSpPr>
            <a:spLocks noGrp="1" noChangeArrowheads="1"/>
          </p:cNvSpPr>
          <p:nvPr>
            <p:ph type="title"/>
          </p:nvPr>
        </p:nvSpPr>
        <p:spPr/>
        <p:txBody>
          <a:bodyPr/>
          <a:lstStyle/>
          <a:p>
            <a:r>
              <a:rPr lang="en-US"/>
              <a:t>SQL - ALTER TABLE</a:t>
            </a:r>
          </a:p>
        </p:txBody>
      </p:sp>
      <p:sp>
        <p:nvSpPr>
          <p:cNvPr id="8197" name="Rectangle 5"/>
          <p:cNvSpPr>
            <a:spLocks noGrp="1" noChangeArrowheads="1"/>
          </p:cNvSpPr>
          <p:nvPr>
            <p:ph type="body" idx="1"/>
          </p:nvPr>
        </p:nvSpPr>
        <p:spPr>
          <a:xfrm>
            <a:off x="228600" y="1219200"/>
            <a:ext cx="8610600" cy="1392238"/>
          </a:xfrm>
        </p:spPr>
        <p:txBody>
          <a:bodyPr/>
          <a:lstStyle/>
          <a:p>
            <a:r>
              <a:rPr lang="en-US" b="1"/>
              <a:t>Add/Drop Foreign key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dissolve">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dissolve">
                                      <p:cBhvr>
                                        <p:cTn id="12"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685800" y="3048000"/>
            <a:ext cx="6400800" cy="366713"/>
          </a:xfrm>
          <a:prstGeom prst="rect">
            <a:avLst/>
          </a:prstGeom>
          <a:noFill/>
          <a:ln w="12700">
            <a:noFill/>
            <a:miter lim="800000"/>
            <a:headEnd/>
            <a:tailEnd/>
          </a:ln>
          <a:effectLst/>
        </p:spPr>
        <p:txBody>
          <a:bodyPr lIns="92075" tIns="46038" rIns="92075" bIns="46038">
            <a:spAutoFit/>
          </a:bodyPr>
          <a:lstStyle/>
          <a:p>
            <a:pPr algn="l">
              <a:spcBef>
                <a:spcPct val="0"/>
              </a:spcBef>
              <a:buClrTx/>
              <a:buSzTx/>
              <a:buFontTx/>
              <a:buNone/>
            </a:pPr>
            <a:r>
              <a:rPr lang="en-US" sz="1800">
                <a:latin typeface="Courier New" pitchFamily="49" charset="0"/>
              </a:rPr>
              <a:t>DROP TABLE</a:t>
            </a:r>
            <a:r>
              <a:rPr lang="en-US" sz="1800" b="0">
                <a:solidFill>
                  <a:schemeClr val="tx2"/>
                </a:solidFill>
                <a:latin typeface="Courier New" pitchFamily="49" charset="0"/>
              </a:rPr>
              <a:t> </a:t>
            </a:r>
            <a:r>
              <a:rPr lang="en-US" sz="1800" b="0">
                <a:latin typeface="Courier New" pitchFamily="49" charset="0"/>
              </a:rPr>
              <a:t>UnqTable;</a:t>
            </a:r>
          </a:p>
        </p:txBody>
      </p:sp>
      <p:sp>
        <p:nvSpPr>
          <p:cNvPr id="9219" name="Rectangle 3"/>
          <p:cNvSpPr>
            <a:spLocks noGrp="1" noChangeArrowheads="1"/>
          </p:cNvSpPr>
          <p:nvPr>
            <p:ph type="title"/>
          </p:nvPr>
        </p:nvSpPr>
        <p:spPr/>
        <p:txBody>
          <a:bodyPr/>
          <a:lstStyle/>
          <a:p>
            <a:r>
              <a:rPr lang="en-US"/>
              <a:t>SQL - DROP TABLE</a:t>
            </a:r>
          </a:p>
        </p:txBody>
      </p:sp>
      <p:sp>
        <p:nvSpPr>
          <p:cNvPr id="9220" name="Rectangle 4"/>
          <p:cNvSpPr>
            <a:spLocks noGrp="1" noChangeArrowheads="1"/>
          </p:cNvSpPr>
          <p:nvPr>
            <p:ph type="body" idx="1"/>
          </p:nvPr>
        </p:nvSpPr>
        <p:spPr/>
        <p:txBody>
          <a:bodyPr/>
          <a:lstStyle/>
          <a:p>
            <a:r>
              <a:rPr lang="en-US" sz="2400" b="1"/>
              <a:t>DROP TABLE</a:t>
            </a:r>
          </a:p>
          <a:p>
            <a:pPr lvl="1"/>
            <a:r>
              <a:rPr lang="en-US" sz="2000"/>
              <a:t> Deletes table structure</a:t>
            </a:r>
          </a:p>
          <a:p>
            <a:pPr lvl="1"/>
            <a:r>
              <a:rPr lang="en-US" sz="2000"/>
              <a:t> Cannot be recovered</a:t>
            </a:r>
          </a:p>
          <a:p>
            <a:pPr lvl="1"/>
            <a:r>
              <a:rPr lang="en-US" sz="2000"/>
              <a:t> Use with caution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dissolve">
                                      <p:cBhvr>
                                        <p:cTn id="7"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p:txBody>
          <a:bodyPr/>
          <a:lstStyle/>
          <a:p>
            <a:r>
              <a:rPr lang="en-US"/>
              <a:t> Truncate Table</a:t>
            </a:r>
          </a:p>
        </p:txBody>
      </p:sp>
      <p:sp>
        <p:nvSpPr>
          <p:cNvPr id="327683" name="Rectangle 3"/>
          <p:cNvSpPr>
            <a:spLocks noGrp="1" noChangeArrowheads="1"/>
          </p:cNvSpPr>
          <p:nvPr>
            <p:ph type="body" idx="1"/>
          </p:nvPr>
        </p:nvSpPr>
        <p:spPr>
          <a:xfrm>
            <a:off x="228600" y="1219200"/>
            <a:ext cx="8610600" cy="1490663"/>
          </a:xfrm>
        </p:spPr>
        <p:txBody>
          <a:bodyPr/>
          <a:lstStyle/>
          <a:p>
            <a:r>
              <a:rPr lang="en-US"/>
              <a:t>Deleting All Rows of a table</a:t>
            </a:r>
          </a:p>
          <a:p>
            <a:endParaRPr lang="en-US"/>
          </a:p>
          <a:p>
            <a:pPr>
              <a:buFontTx/>
              <a:buNone/>
            </a:pPr>
            <a:r>
              <a:rPr lang="en-US" sz="1800" b="1">
                <a:latin typeface="Courier New" pitchFamily="49" charset="0"/>
              </a:rPr>
              <a:t>  TRUNCATE TABLE</a:t>
            </a:r>
            <a:r>
              <a:rPr lang="en-US" sz="1800">
                <a:latin typeface="Courier New" pitchFamily="49" charset="0"/>
              </a:rPr>
              <a:t> Customer_Details; </a:t>
            </a:r>
          </a:p>
        </p:txBody>
      </p:sp>
      <p:sp>
        <p:nvSpPr>
          <p:cNvPr id="327684" name="Rectangle 4"/>
          <p:cNvSpPr>
            <a:spLocks noChangeArrowheads="1"/>
          </p:cNvSpPr>
          <p:nvPr/>
        </p:nvSpPr>
        <p:spPr bwMode="auto">
          <a:xfrm>
            <a:off x="304800" y="3101975"/>
            <a:ext cx="8534400" cy="1546225"/>
          </a:xfrm>
          <a:prstGeom prst="rect">
            <a:avLst/>
          </a:prstGeom>
          <a:noFill/>
          <a:ln w="9525">
            <a:noFill/>
            <a:miter lim="800000"/>
            <a:headEnd/>
            <a:tailEnd/>
          </a:ln>
          <a:effectLst/>
        </p:spPr>
        <p:txBody>
          <a:bodyPr/>
          <a:lstStyle/>
          <a:p>
            <a:pPr marL="190500" indent="-190500" algn="l" eaLnBrk="1" hangingPunct="1">
              <a:spcBef>
                <a:spcPct val="20000"/>
              </a:spcBef>
              <a:buClr>
                <a:schemeClr val="tx2"/>
              </a:buClr>
              <a:buSzTx/>
              <a:buFontTx/>
              <a:buNone/>
            </a:pPr>
            <a:endParaRPr lang="en-US" sz="2000" b="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27683">
                                            <p:txEl>
                                              <p:pRg st="0" end="0"/>
                                            </p:txEl>
                                          </p:spTgt>
                                        </p:tgtEl>
                                        <p:attrNameLst>
                                          <p:attrName>style.visibility</p:attrName>
                                        </p:attrNameLst>
                                      </p:cBhvr>
                                      <p:to>
                                        <p:strVal val="visible"/>
                                      </p:to>
                                    </p:set>
                                    <p:anim calcmode="lin" valueType="num">
                                      <p:cBhvr>
                                        <p:cTn id="7" dur="1000" fill="hold"/>
                                        <p:tgtEl>
                                          <p:spTgt spid="32768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2768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2768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27683">
                                            <p:txEl>
                                              <p:pRg st="2" end="2"/>
                                            </p:txEl>
                                          </p:spTgt>
                                        </p:tgtEl>
                                        <p:attrNameLst>
                                          <p:attrName>style.visibility</p:attrName>
                                        </p:attrNameLst>
                                      </p:cBhvr>
                                      <p:to>
                                        <p:strVal val="visible"/>
                                      </p:to>
                                    </p:set>
                                    <p:anim calcmode="lin" valueType="num">
                                      <p:cBhvr>
                                        <p:cTn id="14" dur="1000" fill="hold"/>
                                        <p:tgtEl>
                                          <p:spTgt spid="327683">
                                            <p:txEl>
                                              <p:pRg st="2" end="2"/>
                                            </p:txEl>
                                          </p:spTgt>
                                        </p:tgtEl>
                                        <p:attrNameLst>
                                          <p:attrName>ppt_x</p:attrName>
                                        </p:attrNameLst>
                                      </p:cBhvr>
                                      <p:tavLst>
                                        <p:tav tm="0">
                                          <p:val>
                                            <p:strVal val="#ppt_x-.2"/>
                                          </p:val>
                                        </p:tav>
                                        <p:tav tm="100000">
                                          <p:val>
                                            <p:strVal val="#ppt_x"/>
                                          </p:val>
                                        </p:tav>
                                      </p:tavLst>
                                    </p:anim>
                                    <p:anim calcmode="lin" valueType="num">
                                      <p:cBhvr>
                                        <p:cTn id="15" dur="1000" fill="hold"/>
                                        <p:tgtEl>
                                          <p:spTgt spid="32768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2768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nodePh="1">
                                  <p:stCondLst>
                                    <p:cond delay="0"/>
                                  </p:stCondLst>
                                  <p:endCondLst>
                                    <p:cond evt="begin" delay="0">
                                      <p:tn val="19"/>
                                    </p:cond>
                                  </p:endCondLst>
                                  <p:childTnLst>
                                    <p:set>
                                      <p:cBhvr>
                                        <p:cTn id="20" dur="1" fill="hold">
                                          <p:stCondLst>
                                            <p:cond delay="0"/>
                                          </p:stCondLst>
                                        </p:cTn>
                                        <p:tgtEl>
                                          <p:spTgt spid="327684"/>
                                        </p:tgtEl>
                                        <p:attrNameLst>
                                          <p:attrName>style.visibility</p:attrName>
                                        </p:attrNameLst>
                                      </p:cBhvr>
                                      <p:to>
                                        <p:strVal val="visible"/>
                                      </p:to>
                                    </p:set>
                                    <p:anim calcmode="lin" valueType="num">
                                      <p:cBhvr>
                                        <p:cTn id="21" dur="1000" fill="hold"/>
                                        <p:tgtEl>
                                          <p:spTgt spid="327684"/>
                                        </p:tgtEl>
                                        <p:attrNameLst>
                                          <p:attrName>ppt_x</p:attrName>
                                        </p:attrNameLst>
                                      </p:cBhvr>
                                      <p:tavLst>
                                        <p:tav tm="0">
                                          <p:val>
                                            <p:strVal val="#ppt_x-.2"/>
                                          </p:val>
                                        </p:tav>
                                        <p:tav tm="100000">
                                          <p:val>
                                            <p:strVal val="#ppt_x"/>
                                          </p:val>
                                        </p:tav>
                                      </p:tavLst>
                                    </p:anim>
                                    <p:anim calcmode="lin" valueType="num">
                                      <p:cBhvr>
                                        <p:cTn id="22" dur="1000" fill="hold"/>
                                        <p:tgtEl>
                                          <p:spTgt spid="327684"/>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27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3" grpId="0" build="p"/>
      <p:bldP spid="327684"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p:txBody>
          <a:bodyPr/>
          <a:lstStyle/>
          <a:p>
            <a:r>
              <a:rPr lang="en-US"/>
              <a:t>Index</a:t>
            </a:r>
          </a:p>
        </p:txBody>
      </p:sp>
      <p:sp>
        <p:nvSpPr>
          <p:cNvPr id="330755" name="Rectangle 3"/>
          <p:cNvSpPr>
            <a:spLocks noGrp="1" noChangeArrowheads="1"/>
          </p:cNvSpPr>
          <p:nvPr>
            <p:ph type="body" sz="half" idx="1"/>
          </p:nvPr>
        </p:nvSpPr>
        <p:spPr>
          <a:xfrm>
            <a:off x="304800" y="838200"/>
            <a:ext cx="8153400" cy="5051425"/>
          </a:xfrm>
        </p:spPr>
        <p:txBody>
          <a:bodyPr/>
          <a:lstStyle/>
          <a:p>
            <a:endParaRPr lang="en-US"/>
          </a:p>
          <a:p>
            <a:r>
              <a:rPr lang="en-US"/>
              <a:t>Indexing involves forming a two dimensional matrix completely independent of the table on which index is created.</a:t>
            </a:r>
          </a:p>
          <a:p>
            <a:pPr>
              <a:buFontTx/>
              <a:buNone/>
            </a:pPr>
            <a:endParaRPr lang="en-US"/>
          </a:p>
          <a:p>
            <a:r>
              <a:rPr lang="en-US"/>
              <a:t>Here one column will hold the sorted data of the column which is been indexed</a:t>
            </a:r>
          </a:p>
          <a:p>
            <a:pPr>
              <a:buFontTx/>
              <a:buNone/>
            </a:pPr>
            <a:endParaRPr lang="en-US"/>
          </a:p>
          <a:p>
            <a:r>
              <a:rPr lang="en-US"/>
              <a:t>Another column called the address field identifies the location of the record i.e. Row ID.</a:t>
            </a:r>
          </a:p>
          <a:p>
            <a:endParaRPr lang="en-US"/>
          </a:p>
          <a:p>
            <a:r>
              <a:rPr lang="en-US"/>
              <a:t>Row Id indicates exactly where the record is stored in the table.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r>
              <a:rPr lang="en-US"/>
              <a:t>Index</a:t>
            </a:r>
          </a:p>
        </p:txBody>
      </p:sp>
      <p:sp>
        <p:nvSpPr>
          <p:cNvPr id="331779" name="Rectangle 3"/>
          <p:cNvSpPr>
            <a:spLocks noGrp="1" noChangeArrowheads="1"/>
          </p:cNvSpPr>
          <p:nvPr>
            <p:ph type="body" sz="half" idx="1"/>
          </p:nvPr>
        </p:nvSpPr>
        <p:spPr>
          <a:xfrm>
            <a:off x="304800" y="838200"/>
            <a:ext cx="8153400" cy="5051425"/>
          </a:xfrm>
        </p:spPr>
        <p:txBody>
          <a:bodyPr/>
          <a:lstStyle/>
          <a:p>
            <a:pPr>
              <a:lnSpc>
                <a:spcPct val="90000"/>
              </a:lnSpc>
            </a:pPr>
            <a:endParaRPr lang="en-US" sz="1800"/>
          </a:p>
          <a:p>
            <a:pPr>
              <a:lnSpc>
                <a:spcPct val="90000"/>
              </a:lnSpc>
            </a:pPr>
            <a:r>
              <a:rPr lang="en-US" sz="1800"/>
              <a:t>Syntax</a:t>
            </a:r>
          </a:p>
          <a:p>
            <a:pPr>
              <a:lnSpc>
                <a:spcPct val="90000"/>
              </a:lnSpc>
            </a:pPr>
            <a:endParaRPr lang="en-US" sz="1800"/>
          </a:p>
          <a:p>
            <a:pPr>
              <a:lnSpc>
                <a:spcPct val="90000"/>
              </a:lnSpc>
            </a:pPr>
            <a:endParaRPr lang="en-US" sz="1800"/>
          </a:p>
          <a:p>
            <a:pPr>
              <a:lnSpc>
                <a:spcPct val="90000"/>
              </a:lnSpc>
            </a:pPr>
            <a:endParaRPr lang="en-US" sz="1800"/>
          </a:p>
          <a:p>
            <a:pPr>
              <a:lnSpc>
                <a:spcPct val="90000"/>
              </a:lnSpc>
            </a:pPr>
            <a:r>
              <a:rPr lang="en-US" sz="1800"/>
              <a:t>Index on a single column</a:t>
            </a:r>
          </a:p>
          <a:p>
            <a:pPr>
              <a:lnSpc>
                <a:spcPct val="90000"/>
              </a:lnSpc>
              <a:buFontTx/>
              <a:buNone/>
            </a:pPr>
            <a:r>
              <a:rPr lang="en-US" sz="1800" b="1"/>
              <a:t>	</a:t>
            </a:r>
            <a:r>
              <a:rPr lang="en-US" sz="1800" b="1">
                <a:latin typeface="Courier New" pitchFamily="49" charset="0"/>
              </a:rPr>
              <a:t>CREATE UNIQUE INDEX</a:t>
            </a:r>
            <a:r>
              <a:rPr lang="en-US" sz="1800">
                <a:latin typeface="Courier New" pitchFamily="49" charset="0"/>
              </a:rPr>
              <a:t> Cust_Idx	</a:t>
            </a:r>
          </a:p>
          <a:p>
            <a:pPr lvl="1">
              <a:lnSpc>
                <a:spcPct val="90000"/>
              </a:lnSpc>
              <a:buFontTx/>
              <a:buNone/>
            </a:pPr>
            <a:r>
              <a:rPr lang="en-US" b="1">
                <a:latin typeface="Courier New" pitchFamily="49" charset="0"/>
              </a:rPr>
              <a:t>	ON</a:t>
            </a:r>
            <a:r>
              <a:rPr lang="en-US">
                <a:latin typeface="Courier New" pitchFamily="49" charset="0"/>
              </a:rPr>
              <a:t> Customer_Details (Cust_ID);</a:t>
            </a:r>
          </a:p>
          <a:p>
            <a:pPr lvl="1">
              <a:lnSpc>
                <a:spcPct val="90000"/>
              </a:lnSpc>
              <a:buFontTx/>
              <a:buNone/>
            </a:pPr>
            <a:endParaRPr lang="en-US">
              <a:latin typeface="Courier New" pitchFamily="49" charset="0"/>
            </a:endParaRPr>
          </a:p>
          <a:p>
            <a:pPr>
              <a:lnSpc>
                <a:spcPct val="90000"/>
              </a:lnSpc>
            </a:pPr>
            <a:r>
              <a:rPr lang="en-US" sz="1800"/>
              <a:t>Index on Multiple Column</a:t>
            </a:r>
          </a:p>
          <a:p>
            <a:pPr>
              <a:lnSpc>
                <a:spcPct val="90000"/>
              </a:lnSpc>
              <a:buFontTx/>
              <a:buNone/>
            </a:pPr>
            <a:r>
              <a:rPr lang="en-US" sz="1800" b="1"/>
              <a:t>	</a:t>
            </a:r>
            <a:r>
              <a:rPr lang="en-US" sz="1800" b="1">
                <a:latin typeface="Courier New" pitchFamily="49" charset="0"/>
              </a:rPr>
              <a:t>CREATE UNIQUE INDEX</a:t>
            </a:r>
            <a:r>
              <a:rPr lang="en-US" sz="1800">
                <a:latin typeface="Courier New" pitchFamily="49" charset="0"/>
              </a:rPr>
              <a:t> ID_AccountNo_Idx	</a:t>
            </a:r>
          </a:p>
          <a:p>
            <a:pPr lvl="1">
              <a:lnSpc>
                <a:spcPct val="90000"/>
              </a:lnSpc>
              <a:buFontTx/>
              <a:buNone/>
            </a:pPr>
            <a:r>
              <a:rPr lang="en-US">
                <a:latin typeface="Courier New" pitchFamily="49" charset="0"/>
              </a:rPr>
              <a:t>	</a:t>
            </a:r>
            <a:r>
              <a:rPr lang="en-US" b="1">
                <a:latin typeface="Courier New" pitchFamily="49" charset="0"/>
              </a:rPr>
              <a:t>ON</a:t>
            </a:r>
            <a:r>
              <a:rPr lang="en-US">
                <a:latin typeface="Courier New" pitchFamily="49" charset="0"/>
              </a:rPr>
              <a:t> Customer_Details (Cust_ID, Account_No);</a:t>
            </a:r>
          </a:p>
          <a:p>
            <a:pPr lvl="1">
              <a:lnSpc>
                <a:spcPct val="90000"/>
              </a:lnSpc>
              <a:buFontTx/>
              <a:buNone/>
            </a:pPr>
            <a:endParaRPr lang="en-US">
              <a:latin typeface="Courier New" pitchFamily="49" charset="0"/>
            </a:endParaRPr>
          </a:p>
          <a:p>
            <a:pPr lvl="1">
              <a:lnSpc>
                <a:spcPct val="90000"/>
              </a:lnSpc>
              <a:buFontTx/>
              <a:buNone/>
            </a:pPr>
            <a:endParaRPr lang="en-US"/>
          </a:p>
          <a:p>
            <a:pPr>
              <a:lnSpc>
                <a:spcPct val="90000"/>
              </a:lnSpc>
            </a:pPr>
            <a:r>
              <a:rPr lang="en-US" sz="1800"/>
              <a:t>Drop a Index</a:t>
            </a:r>
          </a:p>
          <a:p>
            <a:pPr lvl="1">
              <a:lnSpc>
                <a:spcPct val="90000"/>
              </a:lnSpc>
              <a:buFontTx/>
              <a:buNone/>
            </a:pPr>
            <a:r>
              <a:rPr lang="en-US" b="1">
                <a:latin typeface="Courier New" pitchFamily="49" charset="0"/>
              </a:rPr>
              <a:t>DROP INDEX</a:t>
            </a:r>
            <a:r>
              <a:rPr lang="en-US">
                <a:latin typeface="Courier New" pitchFamily="49" charset="0"/>
              </a:rPr>
              <a:t> ID_AccountNo_Idx;</a:t>
            </a:r>
          </a:p>
        </p:txBody>
      </p:sp>
      <p:pic>
        <p:nvPicPr>
          <p:cNvPr id="331780" name="Picture 4"/>
          <p:cNvPicPr>
            <a:picLocks noChangeAspect="1" noChangeArrowheads="1"/>
          </p:cNvPicPr>
          <p:nvPr>
            <p:ph sz="half" idx="2"/>
          </p:nvPr>
        </p:nvPicPr>
        <p:blipFill>
          <a:blip r:embed="rId3" cstate="print"/>
          <a:srcRect/>
          <a:stretch>
            <a:fillRect/>
          </a:stretch>
        </p:blipFill>
        <p:spPr>
          <a:xfrm>
            <a:off x="536575" y="1460500"/>
            <a:ext cx="7610475" cy="627063"/>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31779">
                                            <p:txEl>
                                              <p:pRg st="5" end="5"/>
                                            </p:txEl>
                                          </p:spTgt>
                                        </p:tgtEl>
                                        <p:attrNameLst>
                                          <p:attrName>style.visibility</p:attrName>
                                        </p:attrNameLst>
                                      </p:cBhvr>
                                      <p:to>
                                        <p:strVal val="visible"/>
                                      </p:to>
                                    </p:set>
                                    <p:anim calcmode="lin" valueType="num">
                                      <p:cBhvr>
                                        <p:cTn id="7" dur="1000" fill="hold"/>
                                        <p:tgtEl>
                                          <p:spTgt spid="331779">
                                            <p:txEl>
                                              <p:pRg st="5" end="5"/>
                                            </p:txEl>
                                          </p:spTgt>
                                        </p:tgtEl>
                                        <p:attrNameLst>
                                          <p:attrName>ppt_x</p:attrName>
                                        </p:attrNameLst>
                                      </p:cBhvr>
                                      <p:tavLst>
                                        <p:tav tm="0">
                                          <p:val>
                                            <p:strVal val="#ppt_x-.2"/>
                                          </p:val>
                                        </p:tav>
                                        <p:tav tm="100000">
                                          <p:val>
                                            <p:strVal val="#ppt_x"/>
                                          </p:val>
                                        </p:tav>
                                      </p:tavLst>
                                    </p:anim>
                                    <p:anim calcmode="lin" valueType="num">
                                      <p:cBhvr>
                                        <p:cTn id="8" dur="1000" fill="hold"/>
                                        <p:tgtEl>
                                          <p:spTgt spid="331779">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31779">
                                            <p:txEl>
                                              <p:pRg st="5" end="5"/>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331779">
                                            <p:txEl>
                                              <p:pRg st="6" end="6"/>
                                            </p:txEl>
                                          </p:spTgt>
                                        </p:tgtEl>
                                        <p:attrNameLst>
                                          <p:attrName>style.visibility</p:attrName>
                                        </p:attrNameLst>
                                      </p:cBhvr>
                                      <p:to>
                                        <p:strVal val="visible"/>
                                      </p:to>
                                    </p:set>
                                    <p:anim calcmode="lin" valueType="num">
                                      <p:cBhvr>
                                        <p:cTn id="12" dur="1000" fill="hold"/>
                                        <p:tgtEl>
                                          <p:spTgt spid="331779">
                                            <p:txEl>
                                              <p:pRg st="6" end="6"/>
                                            </p:txEl>
                                          </p:spTgt>
                                        </p:tgtEl>
                                        <p:attrNameLst>
                                          <p:attrName>ppt_x</p:attrName>
                                        </p:attrNameLst>
                                      </p:cBhvr>
                                      <p:tavLst>
                                        <p:tav tm="0">
                                          <p:val>
                                            <p:strVal val="#ppt_x-.2"/>
                                          </p:val>
                                        </p:tav>
                                        <p:tav tm="100000">
                                          <p:val>
                                            <p:strVal val="#ppt_x"/>
                                          </p:val>
                                        </p:tav>
                                      </p:tavLst>
                                    </p:anim>
                                    <p:anim calcmode="lin" valueType="num">
                                      <p:cBhvr>
                                        <p:cTn id="13" dur="1000" fill="hold"/>
                                        <p:tgtEl>
                                          <p:spTgt spid="331779">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31779">
                                            <p:txEl>
                                              <p:pRg st="6" end="6"/>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331779">
                                            <p:txEl>
                                              <p:pRg st="7" end="7"/>
                                            </p:txEl>
                                          </p:spTgt>
                                        </p:tgtEl>
                                        <p:attrNameLst>
                                          <p:attrName>style.visibility</p:attrName>
                                        </p:attrNameLst>
                                      </p:cBhvr>
                                      <p:to>
                                        <p:strVal val="visible"/>
                                      </p:to>
                                    </p:set>
                                    <p:anim calcmode="lin" valueType="num">
                                      <p:cBhvr>
                                        <p:cTn id="17" dur="1000" fill="hold"/>
                                        <p:tgtEl>
                                          <p:spTgt spid="331779">
                                            <p:txEl>
                                              <p:pRg st="7" end="7"/>
                                            </p:txEl>
                                          </p:spTgt>
                                        </p:tgtEl>
                                        <p:attrNameLst>
                                          <p:attrName>ppt_x</p:attrName>
                                        </p:attrNameLst>
                                      </p:cBhvr>
                                      <p:tavLst>
                                        <p:tav tm="0">
                                          <p:val>
                                            <p:strVal val="#ppt_x-.2"/>
                                          </p:val>
                                        </p:tav>
                                        <p:tav tm="100000">
                                          <p:val>
                                            <p:strVal val="#ppt_x"/>
                                          </p:val>
                                        </p:tav>
                                      </p:tavLst>
                                    </p:anim>
                                    <p:anim calcmode="lin" valueType="num">
                                      <p:cBhvr>
                                        <p:cTn id="18" dur="1000" fill="hold"/>
                                        <p:tgtEl>
                                          <p:spTgt spid="331779">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331779">
                                            <p:txEl>
                                              <p:pRg st="7" end="7"/>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331779">
                                            <p:txEl>
                                              <p:pRg st="9" end="9"/>
                                            </p:txEl>
                                          </p:spTgt>
                                        </p:tgtEl>
                                        <p:attrNameLst>
                                          <p:attrName>style.visibility</p:attrName>
                                        </p:attrNameLst>
                                      </p:cBhvr>
                                      <p:to>
                                        <p:strVal val="visible"/>
                                      </p:to>
                                    </p:set>
                                    <p:anim calcmode="lin" valueType="num">
                                      <p:cBhvr>
                                        <p:cTn id="24" dur="1000" fill="hold"/>
                                        <p:tgtEl>
                                          <p:spTgt spid="331779">
                                            <p:txEl>
                                              <p:pRg st="9" end="9"/>
                                            </p:txEl>
                                          </p:spTgt>
                                        </p:tgtEl>
                                        <p:attrNameLst>
                                          <p:attrName>ppt_x</p:attrName>
                                        </p:attrNameLst>
                                      </p:cBhvr>
                                      <p:tavLst>
                                        <p:tav tm="0">
                                          <p:val>
                                            <p:strVal val="#ppt_x-.2"/>
                                          </p:val>
                                        </p:tav>
                                        <p:tav tm="100000">
                                          <p:val>
                                            <p:strVal val="#ppt_x"/>
                                          </p:val>
                                        </p:tav>
                                      </p:tavLst>
                                    </p:anim>
                                    <p:anim calcmode="lin" valueType="num">
                                      <p:cBhvr>
                                        <p:cTn id="25" dur="1000" fill="hold"/>
                                        <p:tgtEl>
                                          <p:spTgt spid="331779">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31779">
                                            <p:txEl>
                                              <p:pRg st="9" end="9"/>
                                            </p:txEl>
                                          </p:spTgt>
                                        </p:tgtEl>
                                      </p:cBhvr>
                                    </p:animEffect>
                                  </p:childTnLst>
                                </p:cTn>
                              </p:par>
                            </p:childTnLst>
                          </p:cTn>
                        </p:par>
                        <p:par>
                          <p:cTn id="27" fill="hold">
                            <p:stCondLst>
                              <p:cond delay="1000"/>
                            </p:stCondLst>
                            <p:childTnLst>
                              <p:par>
                                <p:cTn id="28" presetID="29" presetClass="entr" presetSubtype="0" fill="hold" nodeType="afterEffect">
                                  <p:stCondLst>
                                    <p:cond delay="0"/>
                                  </p:stCondLst>
                                  <p:childTnLst>
                                    <p:set>
                                      <p:cBhvr>
                                        <p:cTn id="29" dur="1" fill="hold">
                                          <p:stCondLst>
                                            <p:cond delay="0"/>
                                          </p:stCondLst>
                                        </p:cTn>
                                        <p:tgtEl>
                                          <p:spTgt spid="331779">
                                            <p:txEl>
                                              <p:pRg st="10" end="10"/>
                                            </p:txEl>
                                          </p:spTgt>
                                        </p:tgtEl>
                                        <p:attrNameLst>
                                          <p:attrName>style.visibility</p:attrName>
                                        </p:attrNameLst>
                                      </p:cBhvr>
                                      <p:to>
                                        <p:strVal val="visible"/>
                                      </p:to>
                                    </p:set>
                                    <p:anim calcmode="lin" valueType="num">
                                      <p:cBhvr>
                                        <p:cTn id="30" dur="1000" fill="hold"/>
                                        <p:tgtEl>
                                          <p:spTgt spid="331779">
                                            <p:txEl>
                                              <p:pRg st="10" end="10"/>
                                            </p:txEl>
                                          </p:spTgt>
                                        </p:tgtEl>
                                        <p:attrNameLst>
                                          <p:attrName>ppt_x</p:attrName>
                                        </p:attrNameLst>
                                      </p:cBhvr>
                                      <p:tavLst>
                                        <p:tav tm="0">
                                          <p:val>
                                            <p:strVal val="#ppt_x-.2"/>
                                          </p:val>
                                        </p:tav>
                                        <p:tav tm="100000">
                                          <p:val>
                                            <p:strVal val="#ppt_x"/>
                                          </p:val>
                                        </p:tav>
                                      </p:tavLst>
                                    </p:anim>
                                    <p:anim calcmode="lin" valueType="num">
                                      <p:cBhvr>
                                        <p:cTn id="31" dur="1000" fill="hold"/>
                                        <p:tgtEl>
                                          <p:spTgt spid="331779">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32" dur="1000"/>
                                        <p:tgtEl>
                                          <p:spTgt spid="331779">
                                            <p:txEl>
                                              <p:pRg st="10" end="10"/>
                                            </p:txEl>
                                          </p:spTgt>
                                        </p:tgtEl>
                                      </p:cBhvr>
                                    </p:animEffect>
                                  </p:childTnLst>
                                </p:cTn>
                              </p:par>
                              <p:par>
                                <p:cTn id="33" presetID="29" presetClass="entr" presetSubtype="0" fill="hold" nodeType="withEffect">
                                  <p:stCondLst>
                                    <p:cond delay="0"/>
                                  </p:stCondLst>
                                  <p:childTnLst>
                                    <p:set>
                                      <p:cBhvr>
                                        <p:cTn id="34" dur="1" fill="hold">
                                          <p:stCondLst>
                                            <p:cond delay="0"/>
                                          </p:stCondLst>
                                        </p:cTn>
                                        <p:tgtEl>
                                          <p:spTgt spid="331779">
                                            <p:txEl>
                                              <p:pRg st="11" end="11"/>
                                            </p:txEl>
                                          </p:spTgt>
                                        </p:tgtEl>
                                        <p:attrNameLst>
                                          <p:attrName>style.visibility</p:attrName>
                                        </p:attrNameLst>
                                      </p:cBhvr>
                                      <p:to>
                                        <p:strVal val="visible"/>
                                      </p:to>
                                    </p:set>
                                    <p:anim calcmode="lin" valueType="num">
                                      <p:cBhvr>
                                        <p:cTn id="35" dur="1000" fill="hold"/>
                                        <p:tgtEl>
                                          <p:spTgt spid="331779">
                                            <p:txEl>
                                              <p:pRg st="11" end="11"/>
                                            </p:txEl>
                                          </p:spTgt>
                                        </p:tgtEl>
                                        <p:attrNameLst>
                                          <p:attrName>ppt_x</p:attrName>
                                        </p:attrNameLst>
                                      </p:cBhvr>
                                      <p:tavLst>
                                        <p:tav tm="0">
                                          <p:val>
                                            <p:strVal val="#ppt_x-.2"/>
                                          </p:val>
                                        </p:tav>
                                        <p:tav tm="100000">
                                          <p:val>
                                            <p:strVal val="#ppt_x"/>
                                          </p:val>
                                        </p:tav>
                                      </p:tavLst>
                                    </p:anim>
                                    <p:anim calcmode="lin" valueType="num">
                                      <p:cBhvr>
                                        <p:cTn id="36" dur="1000" fill="hold"/>
                                        <p:tgtEl>
                                          <p:spTgt spid="331779">
                                            <p:txEl>
                                              <p:pRg st="11" end="11"/>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31779">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331779">
                                            <p:txEl>
                                              <p:pRg st="14" end="14"/>
                                            </p:txEl>
                                          </p:spTgt>
                                        </p:tgtEl>
                                        <p:attrNameLst>
                                          <p:attrName>style.visibility</p:attrName>
                                        </p:attrNameLst>
                                      </p:cBhvr>
                                      <p:to>
                                        <p:strVal val="visible"/>
                                      </p:to>
                                    </p:set>
                                    <p:anim calcmode="lin" valueType="num">
                                      <p:cBhvr>
                                        <p:cTn id="42" dur="1000" fill="hold"/>
                                        <p:tgtEl>
                                          <p:spTgt spid="331779">
                                            <p:txEl>
                                              <p:pRg st="14" end="14"/>
                                            </p:txEl>
                                          </p:spTgt>
                                        </p:tgtEl>
                                        <p:attrNameLst>
                                          <p:attrName>ppt_x</p:attrName>
                                        </p:attrNameLst>
                                      </p:cBhvr>
                                      <p:tavLst>
                                        <p:tav tm="0">
                                          <p:val>
                                            <p:strVal val="#ppt_x-.2"/>
                                          </p:val>
                                        </p:tav>
                                        <p:tav tm="100000">
                                          <p:val>
                                            <p:strVal val="#ppt_x"/>
                                          </p:val>
                                        </p:tav>
                                      </p:tavLst>
                                    </p:anim>
                                    <p:anim calcmode="lin" valueType="num">
                                      <p:cBhvr>
                                        <p:cTn id="43" dur="1000" fill="hold"/>
                                        <p:tgtEl>
                                          <p:spTgt spid="331779">
                                            <p:txEl>
                                              <p:pRg st="14" end="14"/>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331779">
                                            <p:txEl>
                                              <p:pRg st="14" end="14"/>
                                            </p:txEl>
                                          </p:spTgt>
                                        </p:tgtEl>
                                      </p:cBhvr>
                                    </p:animEffect>
                                  </p:childTnLst>
                                </p:cTn>
                              </p:par>
                              <p:par>
                                <p:cTn id="45" presetID="29" presetClass="entr" presetSubtype="0" fill="hold" nodeType="withEffect">
                                  <p:stCondLst>
                                    <p:cond delay="0"/>
                                  </p:stCondLst>
                                  <p:childTnLst>
                                    <p:set>
                                      <p:cBhvr>
                                        <p:cTn id="46" dur="1" fill="hold">
                                          <p:stCondLst>
                                            <p:cond delay="0"/>
                                          </p:stCondLst>
                                        </p:cTn>
                                        <p:tgtEl>
                                          <p:spTgt spid="331779">
                                            <p:txEl>
                                              <p:pRg st="15" end="15"/>
                                            </p:txEl>
                                          </p:spTgt>
                                        </p:tgtEl>
                                        <p:attrNameLst>
                                          <p:attrName>style.visibility</p:attrName>
                                        </p:attrNameLst>
                                      </p:cBhvr>
                                      <p:to>
                                        <p:strVal val="visible"/>
                                      </p:to>
                                    </p:set>
                                    <p:anim calcmode="lin" valueType="num">
                                      <p:cBhvr>
                                        <p:cTn id="47" dur="1000" fill="hold"/>
                                        <p:tgtEl>
                                          <p:spTgt spid="331779">
                                            <p:txEl>
                                              <p:pRg st="15" end="15"/>
                                            </p:txEl>
                                          </p:spTgt>
                                        </p:tgtEl>
                                        <p:attrNameLst>
                                          <p:attrName>ppt_x</p:attrName>
                                        </p:attrNameLst>
                                      </p:cBhvr>
                                      <p:tavLst>
                                        <p:tav tm="0">
                                          <p:val>
                                            <p:strVal val="#ppt_x-.2"/>
                                          </p:val>
                                        </p:tav>
                                        <p:tav tm="100000">
                                          <p:val>
                                            <p:strVal val="#ppt_x"/>
                                          </p:val>
                                        </p:tav>
                                      </p:tavLst>
                                    </p:anim>
                                    <p:anim calcmode="lin" valueType="num">
                                      <p:cBhvr>
                                        <p:cTn id="48" dur="1000" fill="hold"/>
                                        <p:tgtEl>
                                          <p:spTgt spid="331779">
                                            <p:txEl>
                                              <p:pRg st="15" end="15"/>
                                            </p:txEl>
                                          </p:spTgt>
                                        </p:tgtEl>
                                        <p:attrNameLst>
                                          <p:attrName>ppt_y</p:attrName>
                                        </p:attrNameLst>
                                      </p:cBhvr>
                                      <p:tavLst>
                                        <p:tav tm="0">
                                          <p:val>
                                            <p:strVal val="#ppt_y"/>
                                          </p:val>
                                        </p:tav>
                                        <p:tav tm="100000">
                                          <p:val>
                                            <p:strVal val="#ppt_y"/>
                                          </p:val>
                                        </p:tav>
                                      </p:tavLst>
                                    </p:anim>
                                    <p:animEffect transition="in" filter="wipe(right)" prLst="gradientSize: 0.1">
                                      <p:cBhvr>
                                        <p:cTn id="49" dur="1000"/>
                                        <p:tgtEl>
                                          <p:spTgt spid="331779">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lstStyle/>
          <a:p>
            <a:r>
              <a:rPr lang="en-US"/>
              <a:t>Index</a:t>
            </a:r>
          </a:p>
        </p:txBody>
      </p:sp>
      <p:sp>
        <p:nvSpPr>
          <p:cNvPr id="332803" name="Rectangle 3"/>
          <p:cNvSpPr>
            <a:spLocks noGrp="1" noChangeArrowheads="1"/>
          </p:cNvSpPr>
          <p:nvPr>
            <p:ph type="body" idx="1"/>
          </p:nvPr>
        </p:nvSpPr>
        <p:spPr/>
        <p:txBody>
          <a:bodyPr/>
          <a:lstStyle/>
          <a:p>
            <a:r>
              <a:rPr lang="en-US" sz="2400" b="1"/>
              <a:t>Advantages of having an INDEX:</a:t>
            </a:r>
          </a:p>
          <a:p>
            <a:pPr lvl="1"/>
            <a:r>
              <a:rPr lang="en-US" sz="2000"/>
              <a:t>Greatly speeds the execution of SQL statements with search conditions that refer to the indexed column (s)</a:t>
            </a:r>
          </a:p>
          <a:p>
            <a:pPr lvl="1"/>
            <a:r>
              <a:rPr lang="en-US" sz="2000"/>
              <a:t>It is most appropriate when retrieval of data from tables are more frequent than inserts and updates</a:t>
            </a:r>
            <a:endParaRPr lang="en-US" sz="2000" b="1"/>
          </a:p>
          <a:p>
            <a:endParaRPr lang="en-US" b="1"/>
          </a:p>
          <a:p>
            <a:endParaRPr lang="en-US" b="1"/>
          </a:p>
          <a:p>
            <a:endParaRPr lang="en-US" b="1"/>
          </a:p>
          <a:p>
            <a:r>
              <a:rPr lang="en-US" sz="2400" b="1"/>
              <a:t>Disadvantages of having an INDEX:</a:t>
            </a:r>
          </a:p>
          <a:p>
            <a:pPr lvl="1"/>
            <a:r>
              <a:rPr lang="en-US" sz="2000"/>
              <a:t>It consumes additional disk space</a:t>
            </a:r>
          </a:p>
          <a:p>
            <a:pPr lvl="1"/>
            <a:r>
              <a:rPr lang="en-US" sz="2000"/>
              <a:t>Additional overhead on DML Statements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0466" name="Rectangle 2"/>
          <p:cNvSpPr>
            <a:spLocks noGrp="1" noChangeArrowheads="1"/>
          </p:cNvSpPr>
          <p:nvPr>
            <p:ph type="ctrTitle"/>
          </p:nvPr>
        </p:nvSpPr>
        <p:spPr>
          <a:xfrm>
            <a:off x="660400" y="4997450"/>
            <a:ext cx="7772400" cy="396875"/>
          </a:xfrm>
          <a:noFill/>
          <a:ln/>
        </p:spPr>
        <p:txBody>
          <a:bodyPr lIns="92075" tIns="46038" rIns="92075" bIns="46038" anchor="b">
            <a:spAutoFit/>
          </a:bodyPr>
          <a:lstStyle/>
          <a:p>
            <a:r>
              <a:rPr lang="en-US" sz="2000"/>
              <a:t>SQL-DML</a:t>
            </a:r>
          </a:p>
        </p:txBody>
      </p:sp>
      <p:pic>
        <p:nvPicPr>
          <p:cNvPr id="190468" name="Picture 4"/>
          <p:cNvPicPr>
            <a:picLocks noChangeAspect="1" noChangeArrowheads="1"/>
          </p:cNvPicPr>
          <p:nvPr/>
        </p:nvPicPr>
        <p:blipFill>
          <a:blip r:embed="rId3" cstate="print"/>
          <a:srcRect/>
          <a:stretch>
            <a:fillRect/>
          </a:stretch>
        </p:blipFill>
        <p:spPr bwMode="auto">
          <a:xfrm>
            <a:off x="7467600" y="5173663"/>
            <a:ext cx="1447800" cy="1303337"/>
          </a:xfrm>
          <a:prstGeom prst="rect">
            <a:avLst/>
          </a:prstGeom>
          <a:noFill/>
          <a:ln w="12700">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7" name="Rectangle 3"/>
          <p:cNvSpPr>
            <a:spLocks noGrp="1" noChangeArrowheads="1"/>
          </p:cNvSpPr>
          <p:nvPr>
            <p:ph type="title"/>
          </p:nvPr>
        </p:nvSpPr>
        <p:spPr>
          <a:xfrm>
            <a:off x="457200" y="295275"/>
            <a:ext cx="7826375" cy="457200"/>
          </a:xfrm>
          <a:noFill/>
          <a:ln/>
        </p:spPr>
        <p:txBody>
          <a:bodyPr lIns="92075" tIns="46038" rIns="92075" bIns="46038" anchor="b">
            <a:spAutoFit/>
          </a:bodyPr>
          <a:lstStyle/>
          <a:p>
            <a:r>
              <a:rPr lang="en-US"/>
              <a:t>SQL - INSERT INTO</a:t>
            </a:r>
          </a:p>
        </p:txBody>
      </p:sp>
      <p:sp>
        <p:nvSpPr>
          <p:cNvPr id="11268" name="Rectangle 4"/>
          <p:cNvSpPr>
            <a:spLocks noGrp="1" noChangeArrowheads="1"/>
          </p:cNvSpPr>
          <p:nvPr>
            <p:ph type="body" idx="1"/>
          </p:nvPr>
        </p:nvSpPr>
        <p:spPr>
          <a:xfrm>
            <a:off x="304800" y="1974850"/>
            <a:ext cx="8458200" cy="1909763"/>
          </a:xfrm>
        </p:spPr>
        <p:txBody>
          <a:bodyPr/>
          <a:lstStyle/>
          <a:p>
            <a:pPr>
              <a:lnSpc>
                <a:spcPct val="80000"/>
              </a:lnSpc>
            </a:pPr>
            <a:r>
              <a:rPr lang="en-US" sz="1800"/>
              <a:t> Single-row insert with values for all Columns</a:t>
            </a:r>
          </a:p>
          <a:p>
            <a:pPr>
              <a:lnSpc>
                <a:spcPct val="80000"/>
              </a:lnSpc>
            </a:pPr>
            <a:endParaRPr lang="en-US" sz="1800"/>
          </a:p>
          <a:p>
            <a:pPr>
              <a:buFontTx/>
              <a:buNone/>
            </a:pPr>
            <a:r>
              <a:rPr lang="en-US" sz="1800" b="1">
                <a:latin typeface="Courier New" pitchFamily="49" charset="0"/>
              </a:rPr>
              <a:t>INSERT INTO</a:t>
            </a:r>
            <a:r>
              <a:rPr lang="en-US" sz="1800">
                <a:latin typeface="Courier New" pitchFamily="49" charset="0"/>
              </a:rPr>
              <a:t> Customer_Details</a:t>
            </a:r>
          </a:p>
          <a:p>
            <a:pPr>
              <a:buFontTx/>
              <a:buNone/>
            </a:pPr>
            <a:r>
              <a:rPr lang="en-US" sz="1800" b="1">
                <a:latin typeface="Courier New" pitchFamily="49" charset="0"/>
              </a:rPr>
              <a:t>	VALUES</a:t>
            </a:r>
            <a:r>
              <a:rPr lang="en-US" sz="1800">
                <a:latin typeface="Courier New" pitchFamily="49" charset="0"/>
              </a:rPr>
              <a:t> (106, 'Costner', 'A.', 'Kevin', 3350, 'Savings',  	  	  'Indus Bank', ‘Costner_Kevin@times.com');</a:t>
            </a:r>
          </a:p>
        </p:txBody>
      </p:sp>
      <p:sp>
        <p:nvSpPr>
          <p:cNvPr id="11269" name="Text Box 5"/>
          <p:cNvSpPr txBox="1">
            <a:spLocks noChangeArrowheads="1"/>
          </p:cNvSpPr>
          <p:nvPr/>
        </p:nvSpPr>
        <p:spPr bwMode="auto">
          <a:xfrm>
            <a:off x="304800" y="1219200"/>
            <a:ext cx="8534400" cy="366713"/>
          </a:xfrm>
          <a:prstGeom prst="rect">
            <a:avLst/>
          </a:prstGeom>
          <a:noFill/>
          <a:ln w="12700">
            <a:noFill/>
            <a:miter lim="800000"/>
            <a:headEnd/>
            <a:tailEnd/>
          </a:ln>
          <a:effectLst/>
        </p:spPr>
        <p:txBody>
          <a:bodyPr>
            <a:spAutoFit/>
          </a:bodyPr>
          <a:lstStyle/>
          <a:p>
            <a:pPr algn="l"/>
            <a:r>
              <a:rPr lang="en-US" sz="1800"/>
              <a:t>Syntax:  </a:t>
            </a:r>
            <a:r>
              <a:rPr lang="en-US" sz="1800">
                <a:latin typeface="Courier New" pitchFamily="49" charset="0"/>
              </a:rPr>
              <a:t>INSERT INTO </a:t>
            </a:r>
            <a:r>
              <a:rPr lang="en-US" sz="1800" i="1">
                <a:latin typeface="Courier New" pitchFamily="49" charset="0"/>
              </a:rPr>
              <a:t>tablename (Columnlist)</a:t>
            </a:r>
            <a:r>
              <a:rPr lang="en-US" sz="1800">
                <a:latin typeface="Courier New" pitchFamily="49" charset="0"/>
              </a:rPr>
              <a:t> VALUES (</a:t>
            </a:r>
            <a:r>
              <a:rPr lang="en-US" sz="1800" i="1">
                <a:latin typeface="Courier New" pitchFamily="49" charset="0"/>
              </a:rPr>
              <a:t>value list</a:t>
            </a:r>
            <a:r>
              <a:rPr lang="en-US" sz="1800">
                <a:latin typeface="Courier New" pitchFamily="49" charset="0"/>
              </a:rPr>
              <a:t>)</a:t>
            </a:r>
          </a:p>
        </p:txBody>
      </p:sp>
      <p:sp>
        <p:nvSpPr>
          <p:cNvPr id="11270" name="Rectangle 6"/>
          <p:cNvSpPr>
            <a:spLocks noChangeArrowheads="1"/>
          </p:cNvSpPr>
          <p:nvPr/>
        </p:nvSpPr>
        <p:spPr bwMode="auto">
          <a:xfrm>
            <a:off x="304800" y="3962400"/>
            <a:ext cx="8534400" cy="2286000"/>
          </a:xfrm>
          <a:prstGeom prst="rect">
            <a:avLst/>
          </a:prstGeom>
          <a:noFill/>
          <a:ln w="9525">
            <a:noFill/>
            <a:miter lim="800000"/>
            <a:headEnd/>
            <a:tailEnd/>
          </a:ln>
          <a:effectLst/>
        </p:spPr>
        <p:txBody>
          <a:bodyPr/>
          <a:lstStyle/>
          <a:p>
            <a:pPr marL="190500" indent="-190500" algn="l" eaLnBrk="1" hangingPunct="1">
              <a:spcBef>
                <a:spcPct val="20000"/>
              </a:spcBef>
              <a:buClr>
                <a:schemeClr val="tx2"/>
              </a:buClr>
              <a:buSzTx/>
              <a:buFontTx/>
              <a:buChar char="•"/>
            </a:pPr>
            <a:r>
              <a:rPr lang="en-US" sz="1800" b="0"/>
              <a:t>Inserting one row, few columns at a time</a:t>
            </a:r>
          </a:p>
          <a:p>
            <a:pPr marL="190500" indent="-190500" algn="l" eaLnBrk="1" hangingPunct="1">
              <a:spcBef>
                <a:spcPct val="20000"/>
              </a:spcBef>
              <a:buClr>
                <a:schemeClr val="tx2"/>
              </a:buClr>
              <a:buSzTx/>
              <a:buFontTx/>
              <a:buChar char="•"/>
            </a:pPr>
            <a:endParaRPr lang="en-US" sz="1800" b="0"/>
          </a:p>
          <a:p>
            <a:pPr marL="190500" indent="-190500" algn="l" eaLnBrk="1" hangingPunct="1">
              <a:spcBef>
                <a:spcPct val="20000"/>
              </a:spcBef>
              <a:buClr>
                <a:schemeClr val="tx2"/>
              </a:buClr>
              <a:buSzTx/>
              <a:buFontTx/>
              <a:buNone/>
            </a:pPr>
            <a:r>
              <a:rPr lang="en-US" sz="2000">
                <a:solidFill>
                  <a:srgbClr val="0000FF"/>
                </a:solidFill>
                <a:effectLst>
                  <a:outerShdw blurRad="38100" dist="38100" dir="2700000" algn="tl">
                    <a:srgbClr val="C0C0C0"/>
                  </a:outerShdw>
                </a:effectLst>
              </a:rPr>
              <a:t> </a:t>
            </a:r>
            <a:r>
              <a:rPr lang="en-US" sz="1800">
                <a:latin typeface="Courier New" pitchFamily="49" charset="0"/>
              </a:rPr>
              <a:t>INSERT INTO</a:t>
            </a:r>
            <a:r>
              <a:rPr lang="en-US" sz="1800" b="0">
                <a:latin typeface="Courier New" pitchFamily="49" charset="0"/>
              </a:rPr>
              <a:t> Customer_Details</a:t>
            </a:r>
          </a:p>
          <a:p>
            <a:pPr marL="190500" indent="-190500" algn="l" eaLnBrk="1" hangingPunct="1">
              <a:spcBef>
                <a:spcPct val="20000"/>
              </a:spcBef>
              <a:buClr>
                <a:schemeClr val="tx2"/>
              </a:buClr>
              <a:buSzTx/>
              <a:buFontTx/>
              <a:buNone/>
            </a:pPr>
            <a:r>
              <a:rPr lang="en-US" sz="1800" b="0">
                <a:latin typeface="Courier New" pitchFamily="49" charset="0"/>
              </a:rPr>
              <a:t>(Cust_ID,  Cust_Last_Name,  Cust_Mid_Name,  Cust_First_Name, Account_No, Account_Type,  Bank_Branch)</a:t>
            </a:r>
          </a:p>
          <a:p>
            <a:pPr marL="190500" indent="-190500" algn="l" eaLnBrk="1" hangingPunct="1">
              <a:spcBef>
                <a:spcPct val="20000"/>
              </a:spcBef>
              <a:buClr>
                <a:schemeClr val="tx2"/>
              </a:buClr>
              <a:buSzTx/>
              <a:buFontTx/>
              <a:buNone/>
            </a:pPr>
            <a:r>
              <a:rPr lang="en-US" sz="1800">
                <a:latin typeface="Courier New" pitchFamily="49" charset="0"/>
              </a:rPr>
              <a:t>		VALUES</a:t>
            </a:r>
            <a:r>
              <a:rPr lang="en-US" sz="1800" b="0">
                <a:latin typeface="Courier New" pitchFamily="49" charset="0"/>
              </a:rPr>
              <a:t> (107, 'Robert', 'B.', 'Dan', 3351, 'Savings',    		 'Indus Bank');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anim calcmode="lin" valueType="num">
                                      <p:cBhvr>
                                        <p:cTn id="7" dur="1000" fill="hold"/>
                                        <p:tgtEl>
                                          <p:spTgt spid="11268">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26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8">
                                            <p:txEl>
                                              <p:pRg st="0" end="0"/>
                                            </p:txEl>
                                          </p:spTgt>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11268">
                                            <p:txEl>
                                              <p:pRg st="2" end="2"/>
                                            </p:txEl>
                                          </p:spTgt>
                                        </p:tgtEl>
                                        <p:attrNameLst>
                                          <p:attrName>style.visibility</p:attrName>
                                        </p:attrNameLst>
                                      </p:cBhvr>
                                      <p:to>
                                        <p:strVal val="visible"/>
                                      </p:to>
                                    </p:set>
                                    <p:anim calcmode="lin" valueType="num">
                                      <p:cBhvr>
                                        <p:cTn id="13" dur="1000" fill="hold"/>
                                        <p:tgtEl>
                                          <p:spTgt spid="11268">
                                            <p:txEl>
                                              <p:pRg st="2" end="2"/>
                                            </p:txEl>
                                          </p:spTgt>
                                        </p:tgtEl>
                                        <p:attrNameLst>
                                          <p:attrName>ppt_x</p:attrName>
                                        </p:attrNameLst>
                                      </p:cBhvr>
                                      <p:tavLst>
                                        <p:tav tm="0">
                                          <p:val>
                                            <p:strVal val="#ppt_x-.2"/>
                                          </p:val>
                                        </p:tav>
                                        <p:tav tm="100000">
                                          <p:val>
                                            <p:strVal val="#ppt_x"/>
                                          </p:val>
                                        </p:tav>
                                      </p:tavLst>
                                    </p:anim>
                                    <p:anim calcmode="lin" valueType="num">
                                      <p:cBhvr>
                                        <p:cTn id="14" dur="1000" fill="hold"/>
                                        <p:tgtEl>
                                          <p:spTgt spid="1126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1268">
                                            <p:txEl>
                                              <p:pRg st="2" end="2"/>
                                            </p:txEl>
                                          </p:spTgt>
                                        </p:tgtEl>
                                      </p:cBhvr>
                                    </p:animEffect>
                                  </p:childTnLst>
                                </p:cTn>
                              </p:par>
                              <p:par>
                                <p:cTn id="16" presetID="29" presetClass="entr" presetSubtype="0" fill="hold" nodeType="withEffect">
                                  <p:stCondLst>
                                    <p:cond delay="0"/>
                                  </p:stCondLst>
                                  <p:childTnLst>
                                    <p:set>
                                      <p:cBhvr>
                                        <p:cTn id="17" dur="1" fill="hold">
                                          <p:stCondLst>
                                            <p:cond delay="0"/>
                                          </p:stCondLst>
                                        </p:cTn>
                                        <p:tgtEl>
                                          <p:spTgt spid="11268">
                                            <p:txEl>
                                              <p:pRg st="3" end="3"/>
                                            </p:txEl>
                                          </p:spTgt>
                                        </p:tgtEl>
                                        <p:attrNameLst>
                                          <p:attrName>style.visibility</p:attrName>
                                        </p:attrNameLst>
                                      </p:cBhvr>
                                      <p:to>
                                        <p:strVal val="visible"/>
                                      </p:to>
                                    </p:set>
                                    <p:anim calcmode="lin" valueType="num">
                                      <p:cBhvr>
                                        <p:cTn id="18" dur="1000" fill="hold"/>
                                        <p:tgtEl>
                                          <p:spTgt spid="11268">
                                            <p:txEl>
                                              <p:pRg st="3" end="3"/>
                                            </p:txEl>
                                          </p:spTgt>
                                        </p:tgtEl>
                                        <p:attrNameLst>
                                          <p:attrName>ppt_x</p:attrName>
                                        </p:attrNameLst>
                                      </p:cBhvr>
                                      <p:tavLst>
                                        <p:tav tm="0">
                                          <p:val>
                                            <p:strVal val="#ppt_x-.2"/>
                                          </p:val>
                                        </p:tav>
                                        <p:tav tm="100000">
                                          <p:val>
                                            <p:strVal val="#ppt_x"/>
                                          </p:val>
                                        </p:tav>
                                      </p:tavLst>
                                    </p:anim>
                                    <p:anim calcmode="lin" valueType="num">
                                      <p:cBhvr>
                                        <p:cTn id="19" dur="1000" fill="hold"/>
                                        <p:tgtEl>
                                          <p:spTgt spid="11268">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11268">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11270">
                                            <p:txEl>
                                              <p:pRg st="0" end="0"/>
                                            </p:txEl>
                                          </p:spTgt>
                                        </p:tgtEl>
                                        <p:attrNameLst>
                                          <p:attrName>style.visibility</p:attrName>
                                        </p:attrNameLst>
                                      </p:cBhvr>
                                      <p:to>
                                        <p:strVal val="visible"/>
                                      </p:to>
                                    </p:set>
                                    <p:anim calcmode="lin" valueType="num">
                                      <p:cBhvr>
                                        <p:cTn id="25" dur="1000" fill="hold"/>
                                        <p:tgtEl>
                                          <p:spTgt spid="11270">
                                            <p:txEl>
                                              <p:pRg st="0" end="0"/>
                                            </p:txEl>
                                          </p:spTgt>
                                        </p:tgtEl>
                                        <p:attrNameLst>
                                          <p:attrName>ppt_x</p:attrName>
                                        </p:attrNameLst>
                                      </p:cBhvr>
                                      <p:tavLst>
                                        <p:tav tm="0">
                                          <p:val>
                                            <p:strVal val="#ppt_x-.2"/>
                                          </p:val>
                                        </p:tav>
                                        <p:tav tm="100000">
                                          <p:val>
                                            <p:strVal val="#ppt_x"/>
                                          </p:val>
                                        </p:tav>
                                      </p:tavLst>
                                    </p:anim>
                                    <p:anim calcmode="lin" valueType="num">
                                      <p:cBhvr>
                                        <p:cTn id="26" dur="1000" fill="hold"/>
                                        <p:tgtEl>
                                          <p:spTgt spid="1127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11270">
                                            <p:txEl>
                                              <p:pRg st="0" end="0"/>
                                            </p:txEl>
                                          </p:spTgt>
                                        </p:tgtEl>
                                      </p:cBhvr>
                                    </p:animEffect>
                                  </p:childTnLst>
                                </p:cTn>
                              </p:par>
                              <p:par>
                                <p:cTn id="28" presetID="29" presetClass="entr" presetSubtype="0" fill="hold" nodeType="withEffect">
                                  <p:stCondLst>
                                    <p:cond delay="0"/>
                                  </p:stCondLst>
                                  <p:childTnLst>
                                    <p:set>
                                      <p:cBhvr>
                                        <p:cTn id="29" dur="1" fill="hold">
                                          <p:stCondLst>
                                            <p:cond delay="0"/>
                                          </p:stCondLst>
                                        </p:cTn>
                                        <p:tgtEl>
                                          <p:spTgt spid="11270">
                                            <p:txEl>
                                              <p:pRg st="2" end="2"/>
                                            </p:txEl>
                                          </p:spTgt>
                                        </p:tgtEl>
                                        <p:attrNameLst>
                                          <p:attrName>style.visibility</p:attrName>
                                        </p:attrNameLst>
                                      </p:cBhvr>
                                      <p:to>
                                        <p:strVal val="visible"/>
                                      </p:to>
                                    </p:set>
                                    <p:anim calcmode="lin" valueType="num">
                                      <p:cBhvr>
                                        <p:cTn id="30" dur="1000" fill="hold"/>
                                        <p:tgtEl>
                                          <p:spTgt spid="11270">
                                            <p:txEl>
                                              <p:pRg st="2" end="2"/>
                                            </p:txEl>
                                          </p:spTgt>
                                        </p:tgtEl>
                                        <p:attrNameLst>
                                          <p:attrName>ppt_x</p:attrName>
                                        </p:attrNameLst>
                                      </p:cBhvr>
                                      <p:tavLst>
                                        <p:tav tm="0">
                                          <p:val>
                                            <p:strVal val="#ppt_x-.2"/>
                                          </p:val>
                                        </p:tav>
                                        <p:tav tm="100000">
                                          <p:val>
                                            <p:strVal val="#ppt_x"/>
                                          </p:val>
                                        </p:tav>
                                      </p:tavLst>
                                    </p:anim>
                                    <p:anim calcmode="lin" valueType="num">
                                      <p:cBhvr>
                                        <p:cTn id="31" dur="1000" fill="hold"/>
                                        <p:tgtEl>
                                          <p:spTgt spid="1127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2" dur="1000"/>
                                        <p:tgtEl>
                                          <p:spTgt spid="11270">
                                            <p:txEl>
                                              <p:pRg st="2" end="2"/>
                                            </p:txEl>
                                          </p:spTgt>
                                        </p:tgtEl>
                                      </p:cBhvr>
                                    </p:animEffect>
                                  </p:childTnLst>
                                </p:cTn>
                              </p:par>
                              <p:par>
                                <p:cTn id="33" presetID="29" presetClass="entr" presetSubtype="0" fill="hold" nodeType="withEffect">
                                  <p:stCondLst>
                                    <p:cond delay="0"/>
                                  </p:stCondLst>
                                  <p:childTnLst>
                                    <p:set>
                                      <p:cBhvr>
                                        <p:cTn id="34" dur="1" fill="hold">
                                          <p:stCondLst>
                                            <p:cond delay="0"/>
                                          </p:stCondLst>
                                        </p:cTn>
                                        <p:tgtEl>
                                          <p:spTgt spid="11270">
                                            <p:txEl>
                                              <p:pRg st="3" end="3"/>
                                            </p:txEl>
                                          </p:spTgt>
                                        </p:tgtEl>
                                        <p:attrNameLst>
                                          <p:attrName>style.visibility</p:attrName>
                                        </p:attrNameLst>
                                      </p:cBhvr>
                                      <p:to>
                                        <p:strVal val="visible"/>
                                      </p:to>
                                    </p:set>
                                    <p:anim calcmode="lin" valueType="num">
                                      <p:cBhvr>
                                        <p:cTn id="35" dur="1000" fill="hold"/>
                                        <p:tgtEl>
                                          <p:spTgt spid="11270">
                                            <p:txEl>
                                              <p:pRg st="3" end="3"/>
                                            </p:txEl>
                                          </p:spTgt>
                                        </p:tgtEl>
                                        <p:attrNameLst>
                                          <p:attrName>ppt_x</p:attrName>
                                        </p:attrNameLst>
                                      </p:cBhvr>
                                      <p:tavLst>
                                        <p:tav tm="0">
                                          <p:val>
                                            <p:strVal val="#ppt_x-.2"/>
                                          </p:val>
                                        </p:tav>
                                        <p:tav tm="100000">
                                          <p:val>
                                            <p:strVal val="#ppt_x"/>
                                          </p:val>
                                        </p:tav>
                                      </p:tavLst>
                                    </p:anim>
                                    <p:anim calcmode="lin" valueType="num">
                                      <p:cBhvr>
                                        <p:cTn id="36" dur="1000" fill="hold"/>
                                        <p:tgtEl>
                                          <p:spTgt spid="11270">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270">
                                            <p:txEl>
                                              <p:pRg st="3" end="3"/>
                                            </p:txEl>
                                          </p:spTgt>
                                        </p:tgtEl>
                                      </p:cBhvr>
                                    </p:animEffect>
                                  </p:childTnLst>
                                </p:cTn>
                              </p:par>
                              <p:par>
                                <p:cTn id="38" presetID="29" presetClass="entr" presetSubtype="0" fill="hold" nodeType="withEffect">
                                  <p:stCondLst>
                                    <p:cond delay="0"/>
                                  </p:stCondLst>
                                  <p:childTnLst>
                                    <p:set>
                                      <p:cBhvr>
                                        <p:cTn id="39" dur="1" fill="hold">
                                          <p:stCondLst>
                                            <p:cond delay="0"/>
                                          </p:stCondLst>
                                        </p:cTn>
                                        <p:tgtEl>
                                          <p:spTgt spid="11270">
                                            <p:txEl>
                                              <p:pRg st="4" end="4"/>
                                            </p:txEl>
                                          </p:spTgt>
                                        </p:tgtEl>
                                        <p:attrNameLst>
                                          <p:attrName>style.visibility</p:attrName>
                                        </p:attrNameLst>
                                      </p:cBhvr>
                                      <p:to>
                                        <p:strVal val="visible"/>
                                      </p:to>
                                    </p:set>
                                    <p:anim calcmode="lin" valueType="num">
                                      <p:cBhvr>
                                        <p:cTn id="40" dur="1000" fill="hold"/>
                                        <p:tgtEl>
                                          <p:spTgt spid="11270">
                                            <p:txEl>
                                              <p:pRg st="4" end="4"/>
                                            </p:txEl>
                                          </p:spTgt>
                                        </p:tgtEl>
                                        <p:attrNameLst>
                                          <p:attrName>ppt_x</p:attrName>
                                        </p:attrNameLst>
                                      </p:cBhvr>
                                      <p:tavLst>
                                        <p:tav tm="0">
                                          <p:val>
                                            <p:strVal val="#ppt_x-.2"/>
                                          </p:val>
                                        </p:tav>
                                        <p:tav tm="100000">
                                          <p:val>
                                            <p:strVal val="#ppt_x"/>
                                          </p:val>
                                        </p:tav>
                                      </p:tavLst>
                                    </p:anim>
                                    <p:anim calcmode="lin" valueType="num">
                                      <p:cBhvr>
                                        <p:cTn id="41" dur="1000" fill="hold"/>
                                        <p:tgtEl>
                                          <p:spTgt spid="11270">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2" dur="1000"/>
                                        <p:tgtEl>
                                          <p:spTgt spid="1127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p:txBody>
          <a:bodyPr/>
          <a:lstStyle/>
          <a:p>
            <a:r>
              <a:rPr lang="en-US"/>
              <a:t>SQL - INSERT INTO</a:t>
            </a:r>
          </a:p>
        </p:txBody>
      </p:sp>
      <p:sp>
        <p:nvSpPr>
          <p:cNvPr id="280580" name="Rectangle 4"/>
          <p:cNvSpPr>
            <a:spLocks noChangeArrowheads="1"/>
          </p:cNvSpPr>
          <p:nvPr>
            <p:ph type="body" idx="1"/>
          </p:nvPr>
        </p:nvSpPr>
        <p:spPr>
          <a:noFill/>
          <a:ln/>
        </p:spPr>
        <p:txBody>
          <a:bodyPr lIns="91440" tIns="45720"/>
          <a:lstStyle/>
          <a:p>
            <a:pPr>
              <a:lnSpc>
                <a:spcPct val="90000"/>
              </a:lnSpc>
            </a:pPr>
            <a:r>
              <a:rPr lang="en-US"/>
              <a:t>Inserting NULL Value into a Column</a:t>
            </a:r>
          </a:p>
          <a:p>
            <a:pPr>
              <a:lnSpc>
                <a:spcPct val="90000"/>
              </a:lnSpc>
            </a:pPr>
            <a:endParaRPr lang="en-US"/>
          </a:p>
          <a:p>
            <a:pPr>
              <a:lnSpc>
                <a:spcPct val="90000"/>
              </a:lnSpc>
              <a:buFontTx/>
              <a:buNone/>
            </a:pPr>
            <a:r>
              <a:rPr lang="en-US" b="1">
                <a:solidFill>
                  <a:srgbClr val="0000FF"/>
                </a:solidFill>
                <a:effectLst>
                  <a:outerShdw blurRad="38100" dist="38100" dir="2700000" algn="tl">
                    <a:srgbClr val="C0C0C0"/>
                  </a:outerShdw>
                </a:effectLst>
              </a:rPr>
              <a:t> </a:t>
            </a:r>
            <a:r>
              <a:rPr lang="en-US" sz="1800" b="1">
                <a:latin typeface="Courier New" pitchFamily="49" charset="0"/>
              </a:rPr>
              <a:t>INSERT INTO</a:t>
            </a:r>
            <a:r>
              <a:rPr lang="en-US" sz="1800">
                <a:latin typeface="Courier New" pitchFamily="49" charset="0"/>
              </a:rPr>
              <a:t> Customer_Details</a:t>
            </a:r>
          </a:p>
          <a:p>
            <a:pPr>
              <a:lnSpc>
                <a:spcPct val="90000"/>
              </a:lnSpc>
              <a:buFontTx/>
              <a:buNone/>
            </a:pPr>
            <a:r>
              <a:rPr lang="en-US" sz="1800">
                <a:latin typeface="Courier New" pitchFamily="49" charset="0"/>
              </a:rPr>
              <a:t>(Cust_ID,  Cust_Last_Name,  Cust_Mid_Name,  Cust_First_Name, Account_No, Account_Type,  Bank_Branch)</a:t>
            </a:r>
          </a:p>
          <a:p>
            <a:pPr>
              <a:lnSpc>
                <a:spcPct val="90000"/>
              </a:lnSpc>
              <a:buFontTx/>
              <a:buNone/>
            </a:pPr>
            <a:r>
              <a:rPr lang="en-US" sz="1800" b="1">
                <a:latin typeface="Courier New" pitchFamily="49" charset="0"/>
              </a:rPr>
              <a:t>		VALUES</a:t>
            </a:r>
            <a:r>
              <a:rPr lang="en-US" sz="1800">
                <a:latin typeface="Courier New" pitchFamily="49" charset="0"/>
              </a:rPr>
              <a:t> (108, 'Robert', 'B.', 'Dan', 3352, 'Savings', 			 'Indus Bank');</a:t>
            </a:r>
          </a:p>
          <a:p>
            <a:pPr>
              <a:lnSpc>
                <a:spcPct val="90000"/>
              </a:lnSpc>
              <a:buFontTx/>
              <a:buNone/>
            </a:pPr>
            <a:endParaRPr lang="en-US" sz="1800">
              <a:latin typeface="Courier New" pitchFamily="49" charset="0"/>
            </a:endParaRPr>
          </a:p>
          <a:p>
            <a:pPr>
              <a:lnSpc>
                <a:spcPct val="90000"/>
              </a:lnSpc>
              <a:buFontTx/>
              <a:buNone/>
            </a:pPr>
            <a:r>
              <a:rPr lang="en-US"/>
              <a:t>Or</a:t>
            </a:r>
          </a:p>
          <a:p>
            <a:pPr>
              <a:lnSpc>
                <a:spcPct val="90000"/>
              </a:lnSpc>
              <a:buFontTx/>
              <a:buNone/>
            </a:pPr>
            <a:endParaRPr lang="en-US"/>
          </a:p>
          <a:p>
            <a:pPr>
              <a:lnSpc>
                <a:spcPct val="90000"/>
              </a:lnSpc>
              <a:buFontTx/>
              <a:buNone/>
            </a:pPr>
            <a:r>
              <a:rPr lang="en-US" b="1">
                <a:solidFill>
                  <a:srgbClr val="0000FF"/>
                </a:solidFill>
                <a:effectLst>
                  <a:outerShdw blurRad="38100" dist="38100" dir="2700000" algn="tl">
                    <a:srgbClr val="C0C0C0"/>
                  </a:outerShdw>
                </a:effectLst>
              </a:rPr>
              <a:t> </a:t>
            </a:r>
            <a:r>
              <a:rPr lang="en-US" sz="1800" b="1">
                <a:latin typeface="Courier New" pitchFamily="49" charset="0"/>
              </a:rPr>
              <a:t>INSERT INTO</a:t>
            </a:r>
            <a:r>
              <a:rPr lang="en-US" sz="1800">
                <a:latin typeface="Courier New" pitchFamily="49" charset="0"/>
              </a:rPr>
              <a:t> Customer_Details</a:t>
            </a:r>
          </a:p>
          <a:p>
            <a:pPr>
              <a:lnSpc>
                <a:spcPct val="90000"/>
              </a:lnSpc>
              <a:buFontTx/>
              <a:buNone/>
            </a:pPr>
            <a:r>
              <a:rPr lang="en-US" sz="1800">
                <a:latin typeface="Courier New" pitchFamily="49" charset="0"/>
              </a:rPr>
              <a:t>(Cust_ID,  Cust_Last_Name,  Cust_Mid_Name,  Cust_First_Name, Account_No, Account_Type,  Bank_Branch,</a:t>
            </a:r>
            <a:r>
              <a:rPr lang="en-US" sz="1800" b="1">
                <a:latin typeface="Courier New" pitchFamily="49" charset="0"/>
              </a:rPr>
              <a:t>Cust_Email</a:t>
            </a:r>
            <a:r>
              <a:rPr lang="en-US" sz="1800">
                <a:latin typeface="Courier New" pitchFamily="49" charset="0"/>
              </a:rPr>
              <a:t>)</a:t>
            </a:r>
          </a:p>
          <a:p>
            <a:pPr>
              <a:lnSpc>
                <a:spcPct val="90000"/>
              </a:lnSpc>
              <a:buFontTx/>
              <a:buNone/>
            </a:pPr>
            <a:r>
              <a:rPr lang="en-US" sz="1800" b="1">
                <a:latin typeface="Courier New" pitchFamily="49" charset="0"/>
              </a:rPr>
              <a:t>		VALUES</a:t>
            </a:r>
            <a:r>
              <a:rPr lang="en-US" sz="1800">
                <a:latin typeface="Courier New" pitchFamily="49" charset="0"/>
              </a:rPr>
              <a:t> (108, 'Robert', 'B.', 'Dan', 3352, 'Savings', 			 'Indus Bank‘,</a:t>
            </a:r>
            <a:r>
              <a:rPr lang="en-US" sz="1800" b="1">
                <a:latin typeface="Courier New" pitchFamily="49" charset="0"/>
              </a:rPr>
              <a:t>NULL</a:t>
            </a:r>
            <a:r>
              <a:rPr lang="en-US" sz="1800">
                <a:latin typeface="Courier New" pitchFamily="49" charset="0"/>
              </a:rPr>
              <a:t>);</a:t>
            </a:r>
          </a:p>
          <a:p>
            <a:pPr>
              <a:lnSpc>
                <a:spcPct val="90000"/>
              </a:lnSpc>
              <a:buFontTx/>
              <a:buNone/>
            </a:pPr>
            <a:endParaRPr lang="en-US" sz="1800">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80580">
                                            <p:txEl>
                                              <p:pRg st="2" end="2"/>
                                            </p:txEl>
                                          </p:spTgt>
                                        </p:tgtEl>
                                        <p:attrNameLst>
                                          <p:attrName>style.visibility</p:attrName>
                                        </p:attrNameLst>
                                      </p:cBhvr>
                                      <p:to>
                                        <p:strVal val="visible"/>
                                      </p:to>
                                    </p:set>
                                    <p:anim calcmode="lin" valueType="num">
                                      <p:cBhvr>
                                        <p:cTn id="7" dur="1000" fill="hold"/>
                                        <p:tgtEl>
                                          <p:spTgt spid="280580">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28058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80580">
                                            <p:txEl>
                                              <p:pRg st="2" end="2"/>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280580">
                                            <p:txEl>
                                              <p:pRg st="3" end="3"/>
                                            </p:txEl>
                                          </p:spTgt>
                                        </p:tgtEl>
                                        <p:attrNameLst>
                                          <p:attrName>style.visibility</p:attrName>
                                        </p:attrNameLst>
                                      </p:cBhvr>
                                      <p:to>
                                        <p:strVal val="visible"/>
                                      </p:to>
                                    </p:set>
                                    <p:anim calcmode="lin" valueType="num">
                                      <p:cBhvr>
                                        <p:cTn id="12" dur="1000" fill="hold"/>
                                        <p:tgtEl>
                                          <p:spTgt spid="280580">
                                            <p:txEl>
                                              <p:pRg st="3" end="3"/>
                                            </p:txEl>
                                          </p:spTgt>
                                        </p:tgtEl>
                                        <p:attrNameLst>
                                          <p:attrName>ppt_x</p:attrName>
                                        </p:attrNameLst>
                                      </p:cBhvr>
                                      <p:tavLst>
                                        <p:tav tm="0">
                                          <p:val>
                                            <p:strVal val="#ppt_x-.2"/>
                                          </p:val>
                                        </p:tav>
                                        <p:tav tm="100000">
                                          <p:val>
                                            <p:strVal val="#ppt_x"/>
                                          </p:val>
                                        </p:tav>
                                      </p:tavLst>
                                    </p:anim>
                                    <p:anim calcmode="lin" valueType="num">
                                      <p:cBhvr>
                                        <p:cTn id="13" dur="1000" fill="hold"/>
                                        <p:tgtEl>
                                          <p:spTgt spid="280580">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80580">
                                            <p:txEl>
                                              <p:pRg st="3" end="3"/>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280580">
                                            <p:txEl>
                                              <p:pRg st="4" end="4"/>
                                            </p:txEl>
                                          </p:spTgt>
                                        </p:tgtEl>
                                        <p:attrNameLst>
                                          <p:attrName>style.visibility</p:attrName>
                                        </p:attrNameLst>
                                      </p:cBhvr>
                                      <p:to>
                                        <p:strVal val="visible"/>
                                      </p:to>
                                    </p:set>
                                    <p:anim calcmode="lin" valueType="num">
                                      <p:cBhvr>
                                        <p:cTn id="17" dur="1000" fill="hold"/>
                                        <p:tgtEl>
                                          <p:spTgt spid="280580">
                                            <p:txEl>
                                              <p:pRg st="4" end="4"/>
                                            </p:txEl>
                                          </p:spTgt>
                                        </p:tgtEl>
                                        <p:attrNameLst>
                                          <p:attrName>ppt_x</p:attrName>
                                        </p:attrNameLst>
                                      </p:cBhvr>
                                      <p:tavLst>
                                        <p:tav tm="0">
                                          <p:val>
                                            <p:strVal val="#ppt_x-.2"/>
                                          </p:val>
                                        </p:tav>
                                        <p:tav tm="100000">
                                          <p:val>
                                            <p:strVal val="#ppt_x"/>
                                          </p:val>
                                        </p:tav>
                                      </p:tavLst>
                                    </p:anim>
                                    <p:anim calcmode="lin" valueType="num">
                                      <p:cBhvr>
                                        <p:cTn id="18" dur="1000" fill="hold"/>
                                        <p:tgtEl>
                                          <p:spTgt spid="280580">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80580">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280580">
                                            <p:txEl>
                                              <p:pRg st="6" end="6"/>
                                            </p:txEl>
                                          </p:spTgt>
                                        </p:tgtEl>
                                        <p:attrNameLst>
                                          <p:attrName>style.visibility</p:attrName>
                                        </p:attrNameLst>
                                      </p:cBhvr>
                                      <p:to>
                                        <p:strVal val="visible"/>
                                      </p:to>
                                    </p:set>
                                    <p:anim calcmode="lin" valueType="num">
                                      <p:cBhvr>
                                        <p:cTn id="24" dur="1000" fill="hold"/>
                                        <p:tgtEl>
                                          <p:spTgt spid="280580">
                                            <p:txEl>
                                              <p:pRg st="6" end="6"/>
                                            </p:txEl>
                                          </p:spTgt>
                                        </p:tgtEl>
                                        <p:attrNameLst>
                                          <p:attrName>ppt_x</p:attrName>
                                        </p:attrNameLst>
                                      </p:cBhvr>
                                      <p:tavLst>
                                        <p:tav tm="0">
                                          <p:val>
                                            <p:strVal val="#ppt_x-.2"/>
                                          </p:val>
                                        </p:tav>
                                        <p:tav tm="100000">
                                          <p:val>
                                            <p:strVal val="#ppt_x"/>
                                          </p:val>
                                        </p:tav>
                                      </p:tavLst>
                                    </p:anim>
                                    <p:anim calcmode="lin" valueType="num">
                                      <p:cBhvr>
                                        <p:cTn id="25" dur="1000" fill="hold"/>
                                        <p:tgtEl>
                                          <p:spTgt spid="280580">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280580">
                                            <p:txEl>
                                              <p:pRg st="6" end="6"/>
                                            </p:txEl>
                                          </p:spTgt>
                                        </p:tgtEl>
                                      </p:cBhvr>
                                    </p:animEffect>
                                  </p:childTnLst>
                                </p:cTn>
                              </p:par>
                              <p:par>
                                <p:cTn id="27" presetID="29" presetClass="entr" presetSubtype="0" fill="hold" nodeType="withEffect">
                                  <p:stCondLst>
                                    <p:cond delay="0"/>
                                  </p:stCondLst>
                                  <p:childTnLst>
                                    <p:set>
                                      <p:cBhvr>
                                        <p:cTn id="28" dur="1" fill="hold">
                                          <p:stCondLst>
                                            <p:cond delay="0"/>
                                          </p:stCondLst>
                                        </p:cTn>
                                        <p:tgtEl>
                                          <p:spTgt spid="280580">
                                            <p:txEl>
                                              <p:pRg st="8" end="8"/>
                                            </p:txEl>
                                          </p:spTgt>
                                        </p:tgtEl>
                                        <p:attrNameLst>
                                          <p:attrName>style.visibility</p:attrName>
                                        </p:attrNameLst>
                                      </p:cBhvr>
                                      <p:to>
                                        <p:strVal val="visible"/>
                                      </p:to>
                                    </p:set>
                                    <p:anim calcmode="lin" valueType="num">
                                      <p:cBhvr>
                                        <p:cTn id="29" dur="1000" fill="hold"/>
                                        <p:tgtEl>
                                          <p:spTgt spid="280580">
                                            <p:txEl>
                                              <p:pRg st="8" end="8"/>
                                            </p:txEl>
                                          </p:spTgt>
                                        </p:tgtEl>
                                        <p:attrNameLst>
                                          <p:attrName>ppt_x</p:attrName>
                                        </p:attrNameLst>
                                      </p:cBhvr>
                                      <p:tavLst>
                                        <p:tav tm="0">
                                          <p:val>
                                            <p:strVal val="#ppt_x-.2"/>
                                          </p:val>
                                        </p:tav>
                                        <p:tav tm="100000">
                                          <p:val>
                                            <p:strVal val="#ppt_x"/>
                                          </p:val>
                                        </p:tav>
                                      </p:tavLst>
                                    </p:anim>
                                    <p:anim calcmode="lin" valueType="num">
                                      <p:cBhvr>
                                        <p:cTn id="30" dur="1000" fill="hold"/>
                                        <p:tgtEl>
                                          <p:spTgt spid="280580">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80580">
                                            <p:txEl>
                                              <p:pRg st="8" end="8"/>
                                            </p:txEl>
                                          </p:spTgt>
                                        </p:tgtEl>
                                      </p:cBhvr>
                                    </p:animEffect>
                                  </p:childTnLst>
                                </p:cTn>
                              </p:par>
                              <p:par>
                                <p:cTn id="32" presetID="29" presetClass="entr" presetSubtype="0" fill="hold" nodeType="withEffect">
                                  <p:stCondLst>
                                    <p:cond delay="0"/>
                                  </p:stCondLst>
                                  <p:childTnLst>
                                    <p:set>
                                      <p:cBhvr>
                                        <p:cTn id="33" dur="1" fill="hold">
                                          <p:stCondLst>
                                            <p:cond delay="0"/>
                                          </p:stCondLst>
                                        </p:cTn>
                                        <p:tgtEl>
                                          <p:spTgt spid="280580">
                                            <p:txEl>
                                              <p:pRg st="9" end="9"/>
                                            </p:txEl>
                                          </p:spTgt>
                                        </p:tgtEl>
                                        <p:attrNameLst>
                                          <p:attrName>style.visibility</p:attrName>
                                        </p:attrNameLst>
                                      </p:cBhvr>
                                      <p:to>
                                        <p:strVal val="visible"/>
                                      </p:to>
                                    </p:set>
                                    <p:anim calcmode="lin" valueType="num">
                                      <p:cBhvr>
                                        <p:cTn id="34" dur="1000" fill="hold"/>
                                        <p:tgtEl>
                                          <p:spTgt spid="280580">
                                            <p:txEl>
                                              <p:pRg st="9" end="9"/>
                                            </p:txEl>
                                          </p:spTgt>
                                        </p:tgtEl>
                                        <p:attrNameLst>
                                          <p:attrName>ppt_x</p:attrName>
                                        </p:attrNameLst>
                                      </p:cBhvr>
                                      <p:tavLst>
                                        <p:tav tm="0">
                                          <p:val>
                                            <p:strVal val="#ppt_x-.2"/>
                                          </p:val>
                                        </p:tav>
                                        <p:tav tm="100000">
                                          <p:val>
                                            <p:strVal val="#ppt_x"/>
                                          </p:val>
                                        </p:tav>
                                      </p:tavLst>
                                    </p:anim>
                                    <p:anim calcmode="lin" valueType="num">
                                      <p:cBhvr>
                                        <p:cTn id="35" dur="1000" fill="hold"/>
                                        <p:tgtEl>
                                          <p:spTgt spid="280580">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36" dur="1000"/>
                                        <p:tgtEl>
                                          <p:spTgt spid="280580">
                                            <p:txEl>
                                              <p:pRg st="9" end="9"/>
                                            </p:txEl>
                                          </p:spTgt>
                                        </p:tgtEl>
                                      </p:cBhvr>
                                    </p:animEffect>
                                  </p:childTnLst>
                                </p:cTn>
                              </p:par>
                              <p:par>
                                <p:cTn id="37" presetID="29" presetClass="entr" presetSubtype="0" fill="hold" nodeType="withEffect">
                                  <p:stCondLst>
                                    <p:cond delay="0"/>
                                  </p:stCondLst>
                                  <p:childTnLst>
                                    <p:set>
                                      <p:cBhvr>
                                        <p:cTn id="38" dur="1" fill="hold">
                                          <p:stCondLst>
                                            <p:cond delay="0"/>
                                          </p:stCondLst>
                                        </p:cTn>
                                        <p:tgtEl>
                                          <p:spTgt spid="280580">
                                            <p:txEl>
                                              <p:pRg st="10" end="10"/>
                                            </p:txEl>
                                          </p:spTgt>
                                        </p:tgtEl>
                                        <p:attrNameLst>
                                          <p:attrName>style.visibility</p:attrName>
                                        </p:attrNameLst>
                                      </p:cBhvr>
                                      <p:to>
                                        <p:strVal val="visible"/>
                                      </p:to>
                                    </p:set>
                                    <p:anim calcmode="lin" valueType="num">
                                      <p:cBhvr>
                                        <p:cTn id="39" dur="1000" fill="hold"/>
                                        <p:tgtEl>
                                          <p:spTgt spid="280580">
                                            <p:txEl>
                                              <p:pRg st="10" end="10"/>
                                            </p:txEl>
                                          </p:spTgt>
                                        </p:tgtEl>
                                        <p:attrNameLst>
                                          <p:attrName>ppt_x</p:attrName>
                                        </p:attrNameLst>
                                      </p:cBhvr>
                                      <p:tavLst>
                                        <p:tav tm="0">
                                          <p:val>
                                            <p:strVal val="#ppt_x-.2"/>
                                          </p:val>
                                        </p:tav>
                                        <p:tav tm="100000">
                                          <p:val>
                                            <p:strVal val="#ppt_x"/>
                                          </p:val>
                                        </p:tav>
                                      </p:tavLst>
                                    </p:anim>
                                    <p:anim calcmode="lin" valueType="num">
                                      <p:cBhvr>
                                        <p:cTn id="40" dur="1000" fill="hold"/>
                                        <p:tgtEl>
                                          <p:spTgt spid="280580">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28058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a:t>SQL - INSERT INTO</a:t>
            </a:r>
          </a:p>
        </p:txBody>
      </p:sp>
      <p:sp>
        <p:nvSpPr>
          <p:cNvPr id="281603" name="Rectangle 3"/>
          <p:cNvSpPr>
            <a:spLocks noGrp="1" noChangeArrowheads="1"/>
          </p:cNvSpPr>
          <p:nvPr>
            <p:ph type="body" idx="1"/>
          </p:nvPr>
        </p:nvSpPr>
        <p:spPr>
          <a:xfrm>
            <a:off x="228600" y="1219200"/>
            <a:ext cx="8915400" cy="4868863"/>
          </a:xfrm>
        </p:spPr>
        <p:txBody>
          <a:bodyPr/>
          <a:lstStyle/>
          <a:p>
            <a:r>
              <a:rPr lang="en-US"/>
              <a:t>Inserting Many rows from a Different Table</a:t>
            </a:r>
          </a:p>
          <a:p>
            <a:pPr>
              <a:buFontTx/>
              <a:buNone/>
            </a:pPr>
            <a:endParaRPr lang="en-US" b="1"/>
          </a:p>
          <a:p>
            <a:pPr>
              <a:buFontTx/>
              <a:buNone/>
            </a:pPr>
            <a:r>
              <a:rPr lang="en-US" sz="1800" b="1">
                <a:latin typeface="Courier New" pitchFamily="49" charset="0"/>
              </a:rPr>
              <a:t>INSERT INTO</a:t>
            </a:r>
            <a:r>
              <a:rPr lang="en-US" sz="1800">
                <a:latin typeface="Courier New" pitchFamily="49" charset="0"/>
              </a:rPr>
              <a:t> OldCust_details </a:t>
            </a:r>
          </a:p>
          <a:p>
            <a:pPr>
              <a:buFontTx/>
              <a:buNone/>
            </a:pPr>
            <a:r>
              <a:rPr lang="en-US" sz="1800">
                <a:latin typeface="Courier New" pitchFamily="49" charset="0"/>
              </a:rPr>
              <a:t>(Account_No,Transaction_Date,Total_Available_Balance_in_Dollars)</a:t>
            </a:r>
            <a:endParaRPr lang="en-US" sz="1800" b="1">
              <a:latin typeface="Courier New" pitchFamily="49" charset="0"/>
            </a:endParaRPr>
          </a:p>
          <a:p>
            <a:pPr>
              <a:buFontTx/>
              <a:buNone/>
            </a:pPr>
            <a:r>
              <a:rPr lang="en-US" sz="1800" b="1">
                <a:latin typeface="Courier New" pitchFamily="49" charset="0"/>
              </a:rPr>
              <a:t>SELECT </a:t>
            </a:r>
            <a:r>
              <a:rPr lang="en-US" sz="1800">
                <a:latin typeface="Courier New" pitchFamily="49" charset="0"/>
              </a:rPr>
              <a:t>Account_No,Transaction_Date,Total_Available_Balance_in_Dollars</a:t>
            </a:r>
          </a:p>
          <a:p>
            <a:pPr>
              <a:buFontTx/>
              <a:buNone/>
            </a:pPr>
            <a:r>
              <a:rPr lang="en-US" sz="1800">
                <a:latin typeface="Courier New" pitchFamily="49" charset="0"/>
              </a:rPr>
              <a:t>		</a:t>
            </a:r>
            <a:r>
              <a:rPr lang="en-US" sz="1800" b="1">
                <a:latin typeface="Courier New" pitchFamily="49" charset="0"/>
              </a:rPr>
              <a:t>From</a:t>
            </a:r>
            <a:r>
              <a:rPr lang="en-US" sz="1800">
                <a:latin typeface="Courier New" pitchFamily="49" charset="0"/>
              </a:rPr>
              <a:t> Customer_Transaction</a:t>
            </a:r>
          </a:p>
          <a:p>
            <a:pPr>
              <a:buFontTx/>
              <a:buNone/>
            </a:pPr>
            <a:r>
              <a:rPr lang="en-US" sz="1800">
                <a:latin typeface="Courier New" pitchFamily="49" charset="0"/>
              </a:rPr>
              <a:t>			</a:t>
            </a:r>
            <a:r>
              <a:rPr lang="en-US" sz="1800" b="1">
                <a:latin typeface="Courier New" pitchFamily="49" charset="0"/>
              </a:rPr>
              <a:t>WHERE</a:t>
            </a:r>
            <a:r>
              <a:rPr lang="en-US" sz="1800">
                <a:latin typeface="Courier New" pitchFamily="49" charset="0"/>
              </a:rPr>
              <a:t> Total_Available_Balance_in_Dollars &gt;10000.00;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81603">
                                            <p:txEl>
                                              <p:pRg st="2" end="2"/>
                                            </p:txEl>
                                          </p:spTgt>
                                        </p:tgtEl>
                                        <p:attrNameLst>
                                          <p:attrName>style.visibility</p:attrName>
                                        </p:attrNameLst>
                                      </p:cBhvr>
                                      <p:to>
                                        <p:strVal val="visible"/>
                                      </p:to>
                                    </p:set>
                                    <p:anim calcmode="lin" valueType="num">
                                      <p:cBhvr>
                                        <p:cTn id="7" dur="1000" fill="hold"/>
                                        <p:tgtEl>
                                          <p:spTgt spid="281603">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28160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81603">
                                            <p:txEl>
                                              <p:pRg st="2" end="2"/>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281603">
                                            <p:txEl>
                                              <p:pRg st="3" end="3"/>
                                            </p:txEl>
                                          </p:spTgt>
                                        </p:tgtEl>
                                        <p:attrNameLst>
                                          <p:attrName>style.visibility</p:attrName>
                                        </p:attrNameLst>
                                      </p:cBhvr>
                                      <p:to>
                                        <p:strVal val="visible"/>
                                      </p:to>
                                    </p:set>
                                    <p:anim calcmode="lin" valueType="num">
                                      <p:cBhvr>
                                        <p:cTn id="12" dur="1000" fill="hold"/>
                                        <p:tgtEl>
                                          <p:spTgt spid="281603">
                                            <p:txEl>
                                              <p:pRg st="3" end="3"/>
                                            </p:txEl>
                                          </p:spTgt>
                                        </p:tgtEl>
                                        <p:attrNameLst>
                                          <p:attrName>ppt_x</p:attrName>
                                        </p:attrNameLst>
                                      </p:cBhvr>
                                      <p:tavLst>
                                        <p:tav tm="0">
                                          <p:val>
                                            <p:strVal val="#ppt_x-.2"/>
                                          </p:val>
                                        </p:tav>
                                        <p:tav tm="100000">
                                          <p:val>
                                            <p:strVal val="#ppt_x"/>
                                          </p:val>
                                        </p:tav>
                                      </p:tavLst>
                                    </p:anim>
                                    <p:anim calcmode="lin" valueType="num">
                                      <p:cBhvr>
                                        <p:cTn id="13" dur="1000" fill="hold"/>
                                        <p:tgtEl>
                                          <p:spTgt spid="28160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8160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281603">
                                            <p:txEl>
                                              <p:pRg st="4" end="4"/>
                                            </p:txEl>
                                          </p:spTgt>
                                        </p:tgtEl>
                                        <p:attrNameLst>
                                          <p:attrName>style.visibility</p:attrName>
                                        </p:attrNameLst>
                                      </p:cBhvr>
                                      <p:to>
                                        <p:strVal val="visible"/>
                                      </p:to>
                                    </p:set>
                                    <p:anim calcmode="lin" valueType="num">
                                      <p:cBhvr>
                                        <p:cTn id="19" dur="1000" fill="hold"/>
                                        <p:tgtEl>
                                          <p:spTgt spid="281603">
                                            <p:txEl>
                                              <p:pRg st="4" end="4"/>
                                            </p:txEl>
                                          </p:spTgt>
                                        </p:tgtEl>
                                        <p:attrNameLst>
                                          <p:attrName>ppt_x</p:attrName>
                                        </p:attrNameLst>
                                      </p:cBhvr>
                                      <p:tavLst>
                                        <p:tav tm="0">
                                          <p:val>
                                            <p:strVal val="#ppt_x-.2"/>
                                          </p:val>
                                        </p:tav>
                                        <p:tav tm="100000">
                                          <p:val>
                                            <p:strVal val="#ppt_x"/>
                                          </p:val>
                                        </p:tav>
                                      </p:tavLst>
                                    </p:anim>
                                    <p:anim calcmode="lin" valueType="num">
                                      <p:cBhvr>
                                        <p:cTn id="20" dur="1000" fill="hold"/>
                                        <p:tgtEl>
                                          <p:spTgt spid="28160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281603">
                                            <p:txEl>
                                              <p:pRg st="4" end="4"/>
                                            </p:txEl>
                                          </p:spTgt>
                                        </p:tgtEl>
                                      </p:cBhvr>
                                    </p:animEffect>
                                  </p:childTnLst>
                                </p:cTn>
                              </p:par>
                              <p:par>
                                <p:cTn id="22" presetID="29" presetClass="entr" presetSubtype="0" fill="hold" nodeType="withEffect">
                                  <p:stCondLst>
                                    <p:cond delay="0"/>
                                  </p:stCondLst>
                                  <p:childTnLst>
                                    <p:set>
                                      <p:cBhvr>
                                        <p:cTn id="23" dur="1" fill="hold">
                                          <p:stCondLst>
                                            <p:cond delay="0"/>
                                          </p:stCondLst>
                                        </p:cTn>
                                        <p:tgtEl>
                                          <p:spTgt spid="281603">
                                            <p:txEl>
                                              <p:pRg st="5" end="5"/>
                                            </p:txEl>
                                          </p:spTgt>
                                        </p:tgtEl>
                                        <p:attrNameLst>
                                          <p:attrName>style.visibility</p:attrName>
                                        </p:attrNameLst>
                                      </p:cBhvr>
                                      <p:to>
                                        <p:strVal val="visible"/>
                                      </p:to>
                                    </p:set>
                                    <p:anim calcmode="lin" valueType="num">
                                      <p:cBhvr>
                                        <p:cTn id="24" dur="1000" fill="hold"/>
                                        <p:tgtEl>
                                          <p:spTgt spid="281603">
                                            <p:txEl>
                                              <p:pRg st="5" end="5"/>
                                            </p:txEl>
                                          </p:spTgt>
                                        </p:tgtEl>
                                        <p:attrNameLst>
                                          <p:attrName>ppt_x</p:attrName>
                                        </p:attrNameLst>
                                      </p:cBhvr>
                                      <p:tavLst>
                                        <p:tav tm="0">
                                          <p:val>
                                            <p:strVal val="#ppt_x-.2"/>
                                          </p:val>
                                        </p:tav>
                                        <p:tav tm="100000">
                                          <p:val>
                                            <p:strVal val="#ppt_x"/>
                                          </p:val>
                                        </p:tav>
                                      </p:tavLst>
                                    </p:anim>
                                    <p:anim calcmode="lin" valueType="num">
                                      <p:cBhvr>
                                        <p:cTn id="25" dur="1000" fill="hold"/>
                                        <p:tgtEl>
                                          <p:spTgt spid="28160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26" dur="1000"/>
                                        <p:tgtEl>
                                          <p:spTgt spid="281603">
                                            <p:txEl>
                                              <p:pRg st="5" end="5"/>
                                            </p:txEl>
                                          </p:spTgt>
                                        </p:tgtEl>
                                      </p:cBhvr>
                                    </p:animEffect>
                                  </p:childTnLst>
                                </p:cTn>
                              </p:par>
                              <p:par>
                                <p:cTn id="27" presetID="29" presetClass="entr" presetSubtype="0" fill="hold" nodeType="withEffect">
                                  <p:stCondLst>
                                    <p:cond delay="0"/>
                                  </p:stCondLst>
                                  <p:childTnLst>
                                    <p:set>
                                      <p:cBhvr>
                                        <p:cTn id="28" dur="1" fill="hold">
                                          <p:stCondLst>
                                            <p:cond delay="0"/>
                                          </p:stCondLst>
                                        </p:cTn>
                                        <p:tgtEl>
                                          <p:spTgt spid="281603">
                                            <p:txEl>
                                              <p:pRg st="6" end="6"/>
                                            </p:txEl>
                                          </p:spTgt>
                                        </p:tgtEl>
                                        <p:attrNameLst>
                                          <p:attrName>style.visibility</p:attrName>
                                        </p:attrNameLst>
                                      </p:cBhvr>
                                      <p:to>
                                        <p:strVal val="visible"/>
                                      </p:to>
                                    </p:set>
                                    <p:anim calcmode="lin" valueType="num">
                                      <p:cBhvr>
                                        <p:cTn id="29" dur="1000" fill="hold"/>
                                        <p:tgtEl>
                                          <p:spTgt spid="281603">
                                            <p:txEl>
                                              <p:pRg st="6" end="6"/>
                                            </p:txEl>
                                          </p:spTgt>
                                        </p:tgtEl>
                                        <p:attrNameLst>
                                          <p:attrName>ppt_x</p:attrName>
                                        </p:attrNameLst>
                                      </p:cBhvr>
                                      <p:tavLst>
                                        <p:tav tm="0">
                                          <p:val>
                                            <p:strVal val="#ppt_x-.2"/>
                                          </p:val>
                                        </p:tav>
                                        <p:tav tm="100000">
                                          <p:val>
                                            <p:strVal val="#ppt_x"/>
                                          </p:val>
                                        </p:tav>
                                      </p:tavLst>
                                    </p:anim>
                                    <p:anim calcmode="lin" valueType="num">
                                      <p:cBhvr>
                                        <p:cTn id="30" dur="1000" fill="hold"/>
                                        <p:tgtEl>
                                          <p:spTgt spid="28160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816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4610" name="Rectangle 2"/>
          <p:cNvSpPr>
            <a:spLocks noChangeArrowheads="1"/>
          </p:cNvSpPr>
          <p:nvPr/>
        </p:nvSpPr>
        <p:spPr bwMode="auto">
          <a:xfrm>
            <a:off x="609600" y="2667000"/>
            <a:ext cx="7543800" cy="779463"/>
          </a:xfrm>
          <a:prstGeom prst="rect">
            <a:avLst/>
          </a:prstGeom>
          <a:noFill/>
          <a:ln w="12700">
            <a:noFill/>
            <a:miter lim="800000"/>
            <a:headEnd/>
            <a:tailEnd/>
          </a:ln>
          <a:effectLst/>
        </p:spPr>
        <p:txBody>
          <a:bodyPr lIns="92075" tIns="46038" rIns="92075" bIns="46038">
            <a:spAutoFit/>
          </a:bodyPr>
          <a:lstStyle/>
          <a:p>
            <a:pPr marL="342900" indent="-342900" algn="l"/>
            <a:r>
              <a:rPr lang="en-US" sz="1800" b="0"/>
              <a:t>Deleting All Rows</a:t>
            </a:r>
          </a:p>
          <a:p>
            <a:pPr marL="342900" indent="-342900" algn="l"/>
            <a:r>
              <a:rPr lang="en-US" sz="1800">
                <a:latin typeface="Courier New" pitchFamily="49" charset="0"/>
              </a:rPr>
              <a:t>DELETE</a:t>
            </a:r>
            <a:r>
              <a:rPr lang="en-US" sz="1800" b="0">
                <a:latin typeface="Courier New" pitchFamily="49" charset="0"/>
              </a:rPr>
              <a:t> </a:t>
            </a:r>
            <a:r>
              <a:rPr lang="en-US" sz="1800">
                <a:latin typeface="Courier New" pitchFamily="49" charset="0"/>
              </a:rPr>
              <a:t>FROM</a:t>
            </a:r>
            <a:r>
              <a:rPr lang="en-US" sz="1800" b="0">
                <a:latin typeface="Courier New" pitchFamily="49" charset="0"/>
              </a:rPr>
              <a:t> Customer_Details;</a:t>
            </a:r>
          </a:p>
        </p:txBody>
      </p:sp>
      <p:sp>
        <p:nvSpPr>
          <p:cNvPr id="324611" name="Rectangle 3"/>
          <p:cNvSpPr>
            <a:spLocks noChangeArrowheads="1"/>
          </p:cNvSpPr>
          <p:nvPr/>
        </p:nvSpPr>
        <p:spPr bwMode="auto">
          <a:xfrm>
            <a:off x="685800" y="4038600"/>
            <a:ext cx="4191000" cy="1604963"/>
          </a:xfrm>
          <a:prstGeom prst="rect">
            <a:avLst/>
          </a:prstGeom>
          <a:noFill/>
          <a:ln w="12700">
            <a:noFill/>
            <a:miter lim="800000"/>
            <a:headEnd/>
            <a:tailEnd/>
          </a:ln>
          <a:effectLst/>
        </p:spPr>
        <p:txBody>
          <a:bodyPr lIns="92075" tIns="46038" rIns="92075" bIns="46038">
            <a:spAutoFit/>
          </a:bodyPr>
          <a:lstStyle/>
          <a:p>
            <a:pPr marL="342900" indent="-342900" algn="l">
              <a:spcBef>
                <a:spcPct val="0"/>
              </a:spcBef>
              <a:buClrTx/>
              <a:buSzTx/>
              <a:buFontTx/>
              <a:buNone/>
            </a:pPr>
            <a:r>
              <a:rPr lang="en-US" sz="1800" b="0">
                <a:solidFill>
                  <a:srgbClr val="0000FF"/>
                </a:solidFill>
                <a:latin typeface="Times New Roman" pitchFamily="18" charset="0"/>
              </a:rPr>
              <a:t>Deleting Specific Rows</a:t>
            </a:r>
          </a:p>
          <a:p>
            <a:pPr marL="342900" indent="-342900" algn="l"/>
            <a:r>
              <a:rPr lang="en-US" sz="1800">
                <a:latin typeface="Courier New" pitchFamily="49" charset="0"/>
              </a:rPr>
              <a:t>DELET</a:t>
            </a:r>
            <a:r>
              <a:rPr lang="en-US" sz="1800" b="0">
                <a:latin typeface="Courier New" pitchFamily="49" charset="0"/>
              </a:rPr>
              <a:t>E </a:t>
            </a:r>
          </a:p>
          <a:p>
            <a:pPr marL="342900" indent="-342900" algn="l"/>
            <a:r>
              <a:rPr lang="en-US" sz="1800">
                <a:latin typeface="Courier New" pitchFamily="49" charset="0"/>
              </a:rPr>
              <a:t>   FROM</a:t>
            </a:r>
            <a:r>
              <a:rPr lang="en-US" sz="1800" b="0">
                <a:latin typeface="Courier New" pitchFamily="49" charset="0"/>
              </a:rPr>
              <a:t> Customer_Details</a:t>
            </a:r>
          </a:p>
          <a:p>
            <a:pPr marL="342900" indent="-342900" algn="l"/>
            <a:r>
              <a:rPr lang="en-US" sz="1800">
                <a:latin typeface="Courier New" pitchFamily="49" charset="0"/>
              </a:rPr>
              <a:t>        WHER</a:t>
            </a:r>
            <a:r>
              <a:rPr lang="en-US" sz="1800" b="0">
                <a:latin typeface="Courier New" pitchFamily="49" charset="0"/>
              </a:rPr>
              <a:t>E Cust_ID = 102;</a:t>
            </a:r>
          </a:p>
        </p:txBody>
      </p:sp>
      <p:sp>
        <p:nvSpPr>
          <p:cNvPr id="324612" name="Rectangle 4"/>
          <p:cNvSpPr>
            <a:spLocks noGrp="1" noChangeArrowheads="1"/>
          </p:cNvSpPr>
          <p:nvPr>
            <p:ph type="title"/>
          </p:nvPr>
        </p:nvSpPr>
        <p:spPr/>
        <p:txBody>
          <a:bodyPr/>
          <a:lstStyle/>
          <a:p>
            <a:r>
              <a:rPr lang="en-US"/>
              <a:t>SQL - DELETE FROM</a:t>
            </a:r>
          </a:p>
        </p:txBody>
      </p:sp>
      <p:sp>
        <p:nvSpPr>
          <p:cNvPr id="324613" name="Rectangle 5"/>
          <p:cNvSpPr>
            <a:spLocks noGrp="1" noChangeArrowheads="1"/>
          </p:cNvSpPr>
          <p:nvPr>
            <p:ph type="body" idx="1"/>
          </p:nvPr>
        </p:nvSpPr>
        <p:spPr>
          <a:xfrm>
            <a:off x="228600" y="1219200"/>
            <a:ext cx="8610600" cy="1392238"/>
          </a:xfrm>
        </p:spPr>
        <p:txBody>
          <a:bodyPr/>
          <a:lstStyle/>
          <a:p>
            <a:r>
              <a:rPr lang="en-US"/>
              <a:t>With or without WHERE clause</a:t>
            </a:r>
          </a:p>
        </p:txBody>
      </p:sp>
      <p:sp>
        <p:nvSpPr>
          <p:cNvPr id="324614" name="Text Box 6"/>
          <p:cNvSpPr txBox="1">
            <a:spLocks noChangeArrowheads="1"/>
          </p:cNvSpPr>
          <p:nvPr/>
        </p:nvSpPr>
        <p:spPr bwMode="auto">
          <a:xfrm>
            <a:off x="685800" y="1676400"/>
            <a:ext cx="7620000" cy="366713"/>
          </a:xfrm>
          <a:prstGeom prst="rect">
            <a:avLst/>
          </a:prstGeom>
          <a:noFill/>
          <a:ln w="12700">
            <a:noFill/>
            <a:miter lim="800000"/>
            <a:headEnd/>
            <a:tailEnd/>
          </a:ln>
          <a:effectLst/>
        </p:spPr>
        <p:txBody>
          <a:bodyPr>
            <a:spAutoFit/>
          </a:bodyPr>
          <a:lstStyle/>
          <a:p>
            <a:r>
              <a:rPr lang="en-US" sz="1800">
                <a:latin typeface="Courier New" pitchFamily="49" charset="0"/>
              </a:rPr>
              <a:t>Syntax: DELETE FROM </a:t>
            </a:r>
            <a:r>
              <a:rPr lang="en-US" sz="1800" i="1">
                <a:latin typeface="Courier New" pitchFamily="49" charset="0"/>
              </a:rPr>
              <a:t>tablename</a:t>
            </a:r>
            <a:r>
              <a:rPr lang="en-US" sz="1800">
                <a:latin typeface="Courier New" pitchFamily="49" charset="0"/>
              </a:rPr>
              <a:t> WHERE </a:t>
            </a:r>
            <a:r>
              <a:rPr lang="en-US" sz="1800" i="1">
                <a:latin typeface="Courier New" pitchFamily="49" charset="0"/>
              </a:rPr>
              <a:t>condition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4610"/>
                                        </p:tgtEl>
                                        <p:attrNameLst>
                                          <p:attrName>style.visibility</p:attrName>
                                        </p:attrNameLst>
                                      </p:cBhvr>
                                      <p:to>
                                        <p:strVal val="visible"/>
                                      </p:to>
                                    </p:set>
                                    <p:animEffect transition="in" filter="dissolve">
                                      <p:cBhvr>
                                        <p:cTn id="7" dur="500"/>
                                        <p:tgtEl>
                                          <p:spTgt spid="3246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4611"/>
                                        </p:tgtEl>
                                        <p:attrNameLst>
                                          <p:attrName>style.visibility</p:attrName>
                                        </p:attrNameLst>
                                      </p:cBhvr>
                                      <p:to>
                                        <p:strVal val="visible"/>
                                      </p:to>
                                    </p:set>
                                    <p:animEffect transition="in" filter="dissolve">
                                      <p:cBhvr>
                                        <p:cTn id="12" dur="500"/>
                                        <p:tgtEl>
                                          <p:spTgt spid="324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4610" grpId="0"/>
      <p:bldP spid="324611"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p:txBody>
          <a:bodyPr/>
          <a:lstStyle/>
          <a:p>
            <a:r>
              <a:rPr lang="en-US"/>
              <a:t> Difference Between Delete and Truncate</a:t>
            </a:r>
          </a:p>
        </p:txBody>
      </p:sp>
      <p:sp>
        <p:nvSpPr>
          <p:cNvPr id="328708" name="Rectangle 4"/>
          <p:cNvSpPr>
            <a:spLocks noChangeArrowheads="1"/>
          </p:cNvSpPr>
          <p:nvPr/>
        </p:nvSpPr>
        <p:spPr bwMode="auto">
          <a:xfrm>
            <a:off x="304800" y="990600"/>
            <a:ext cx="8534400" cy="3657600"/>
          </a:xfrm>
          <a:prstGeom prst="rect">
            <a:avLst/>
          </a:prstGeom>
          <a:noFill/>
          <a:ln w="9525">
            <a:noFill/>
            <a:miter lim="800000"/>
            <a:headEnd/>
            <a:tailEnd/>
          </a:ln>
          <a:effectLst/>
        </p:spPr>
        <p:txBody>
          <a:bodyPr/>
          <a:lstStyle/>
          <a:p>
            <a:pPr marL="190500" indent="-190500" algn="l" eaLnBrk="1" hangingPunct="1">
              <a:spcBef>
                <a:spcPct val="20000"/>
              </a:spcBef>
              <a:buClr>
                <a:schemeClr val="tx2"/>
              </a:buClr>
              <a:buSzTx/>
              <a:buFontTx/>
              <a:buNone/>
            </a:pPr>
            <a:endParaRPr lang="en-US" sz="2000" b="0"/>
          </a:p>
        </p:txBody>
      </p:sp>
      <p:graphicFrame>
        <p:nvGraphicFramePr>
          <p:cNvPr id="328745" name="Group 41"/>
          <p:cNvGraphicFramePr>
            <a:graphicFrameLocks noGrp="1"/>
          </p:cNvGraphicFramePr>
          <p:nvPr>
            <p:ph idx="1"/>
          </p:nvPr>
        </p:nvGraphicFramePr>
        <p:xfrm>
          <a:off x="458788" y="1460500"/>
          <a:ext cx="8072437" cy="4405313"/>
        </p:xfrm>
        <a:graphic>
          <a:graphicData uri="http://schemas.openxmlformats.org/drawingml/2006/table">
            <a:tbl>
              <a:tblPr/>
              <a:tblGrid>
                <a:gridCol w="3921125"/>
                <a:gridCol w="4151312"/>
              </a:tblGrid>
              <a:tr h="33655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1" i="0" u="none" strike="noStrike" cap="none" normalizeH="0" baseline="0" smtClean="0">
                          <a:ln>
                            <a:noFill/>
                          </a:ln>
                          <a:solidFill>
                            <a:schemeClr val="accent2"/>
                          </a:solidFill>
                          <a:effectLst/>
                          <a:latin typeface="Arial" charset="0"/>
                        </a:rPr>
                        <a:t>                     DELETE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1" i="0" u="none" strike="noStrike" cap="none" normalizeH="0" baseline="0" smtClean="0">
                          <a:ln>
                            <a:noFill/>
                          </a:ln>
                          <a:solidFill>
                            <a:schemeClr val="accent2"/>
                          </a:solidFill>
                          <a:effectLst/>
                          <a:latin typeface="Arial" charset="0"/>
                        </a:rPr>
                        <a:t>                 TRUNCATE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81125">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smtClean="0">
                          <a:ln>
                            <a:noFill/>
                          </a:ln>
                          <a:solidFill>
                            <a:schemeClr val="tx1"/>
                          </a:solidFill>
                          <a:effectLst/>
                          <a:latin typeface="Arial" charset="0"/>
                        </a:rPr>
                        <a:t>Data can be recovered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smtClean="0">
                          <a:ln>
                            <a:noFill/>
                          </a:ln>
                          <a:solidFill>
                            <a:schemeClr val="tx1"/>
                          </a:solidFill>
                          <a:effectLst/>
                          <a:latin typeface="Arial" charset="0"/>
                        </a:rPr>
                        <a:t>Data cannot be recovered.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665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smtClean="0">
                          <a:ln>
                            <a:noFill/>
                          </a:ln>
                          <a:solidFill>
                            <a:schemeClr val="tx1"/>
                          </a:solidFill>
                          <a:effectLst/>
                          <a:latin typeface="Arial" charset="0"/>
                        </a:rPr>
                        <a:t>DML statement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smtClean="0">
                          <a:ln>
                            <a:noFill/>
                          </a:ln>
                          <a:solidFill>
                            <a:schemeClr val="tx1"/>
                          </a:solidFill>
                          <a:effectLst/>
                          <a:latin typeface="Arial" charset="0"/>
                        </a:rPr>
                        <a:t>DDL statement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30338">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smtClean="0">
                          <a:ln>
                            <a:noFill/>
                          </a:ln>
                          <a:solidFill>
                            <a:schemeClr val="tx1"/>
                          </a:solidFill>
                          <a:effectLst/>
                          <a:latin typeface="Arial" charset="0"/>
                        </a:rPr>
                        <a:t>DELETE does not release the memory occupied by the records of the table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smtClean="0">
                          <a:ln>
                            <a:noFill/>
                          </a:ln>
                          <a:solidFill>
                            <a:schemeClr val="tx1"/>
                          </a:solidFill>
                          <a:effectLst/>
                          <a:latin typeface="Arial" charset="0"/>
                        </a:rPr>
                        <a:t>TRUNCATE releases the memory occupied by the records of the table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nodePh="1">
                                  <p:stCondLst>
                                    <p:cond delay="0"/>
                                  </p:stCondLst>
                                  <p:endCondLst>
                                    <p:cond evt="begin" delay="0">
                                      <p:tn val="5"/>
                                    </p:cond>
                                  </p:endCondLst>
                                  <p:childTnLst>
                                    <p:set>
                                      <p:cBhvr>
                                        <p:cTn id="6" dur="1" fill="hold">
                                          <p:stCondLst>
                                            <p:cond delay="0"/>
                                          </p:stCondLst>
                                        </p:cTn>
                                        <p:tgtEl>
                                          <p:spTgt spid="328708"/>
                                        </p:tgtEl>
                                        <p:attrNameLst>
                                          <p:attrName>style.visibility</p:attrName>
                                        </p:attrNameLst>
                                      </p:cBhvr>
                                      <p:to>
                                        <p:strVal val="visible"/>
                                      </p:to>
                                    </p:set>
                                    <p:anim calcmode="lin" valueType="num">
                                      <p:cBhvr>
                                        <p:cTn id="7" dur="1000" fill="hold"/>
                                        <p:tgtEl>
                                          <p:spTgt spid="328708"/>
                                        </p:tgtEl>
                                        <p:attrNameLst>
                                          <p:attrName>ppt_x</p:attrName>
                                        </p:attrNameLst>
                                      </p:cBhvr>
                                      <p:tavLst>
                                        <p:tav tm="0">
                                          <p:val>
                                            <p:strVal val="#ppt_x-.2"/>
                                          </p:val>
                                        </p:tav>
                                        <p:tav tm="100000">
                                          <p:val>
                                            <p:strVal val="#ppt_x"/>
                                          </p:val>
                                        </p:tav>
                                      </p:tavLst>
                                    </p:anim>
                                    <p:anim calcmode="lin" valueType="num">
                                      <p:cBhvr>
                                        <p:cTn id="8" dur="1000" fill="hold"/>
                                        <p:tgtEl>
                                          <p:spTgt spid="328708"/>
                                        </p:tgtEl>
                                        <p:attrNameLst>
                                          <p:attrName>ppt_y</p:attrName>
                                        </p:attrNameLst>
                                      </p:cBhvr>
                                      <p:tavLst>
                                        <p:tav tm="0">
                                          <p:val>
                                            <p:strVal val="#ppt_y"/>
                                          </p:val>
                                        </p:tav>
                                        <p:tav tm="100000">
                                          <p:val>
                                            <p:strVal val="#ppt_y"/>
                                          </p:val>
                                        </p:tav>
                                      </p:tavLst>
                                    </p:anim>
                                    <p:animEffect transition="in" filter="wipe(right)" prLst="gradientSize: 0.1">
                                      <p:cBhvr>
                                        <p:cTn id="9" dur="1000"/>
                                        <p:tgtEl>
                                          <p:spTgt spid="328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08"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457200" y="2514600"/>
            <a:ext cx="8382000" cy="1192213"/>
          </a:xfrm>
          <a:prstGeom prst="rect">
            <a:avLst/>
          </a:prstGeom>
          <a:noFill/>
          <a:ln w="12700">
            <a:noFill/>
            <a:miter lim="800000"/>
            <a:headEnd/>
            <a:tailEnd/>
          </a:ln>
          <a:effectLst/>
        </p:spPr>
        <p:txBody>
          <a:bodyPr lIns="92075" tIns="46038" rIns="92075" bIns="46038">
            <a:spAutoFit/>
          </a:bodyPr>
          <a:lstStyle/>
          <a:p>
            <a:pPr algn="l">
              <a:spcBef>
                <a:spcPct val="0"/>
              </a:spcBef>
              <a:buClrTx/>
              <a:buSzTx/>
              <a:buFontTx/>
              <a:buNone/>
            </a:pPr>
            <a:r>
              <a:rPr lang="en-US" sz="1800" b="0">
                <a:solidFill>
                  <a:schemeClr val="accent2"/>
                </a:solidFill>
              </a:rPr>
              <a:t>Updating All Rows</a:t>
            </a:r>
          </a:p>
          <a:p>
            <a:pPr algn="l"/>
            <a:r>
              <a:rPr lang="en-US" sz="1800">
                <a:latin typeface="Courier New" pitchFamily="49" charset="0"/>
              </a:rPr>
              <a:t>UPDATE</a:t>
            </a:r>
            <a:r>
              <a:rPr lang="en-US" sz="1800" b="0">
                <a:latin typeface="Courier New" pitchFamily="49" charset="0"/>
              </a:rPr>
              <a:t> Customer_Fixed_Deposit </a:t>
            </a:r>
            <a:endParaRPr lang="en-US" sz="1800">
              <a:latin typeface="Courier New" pitchFamily="49" charset="0"/>
            </a:endParaRPr>
          </a:p>
          <a:p>
            <a:pPr algn="l"/>
            <a:r>
              <a:rPr lang="en-US" sz="1800">
                <a:latin typeface="Courier New" pitchFamily="49" charset="0"/>
              </a:rPr>
              <a:t>	SET</a:t>
            </a:r>
            <a:r>
              <a:rPr lang="en-US" sz="1800" b="0">
                <a:latin typeface="Courier New" pitchFamily="49" charset="0"/>
              </a:rPr>
              <a:t> Rate_of_Interest_in_Percent = </a:t>
            </a:r>
            <a:r>
              <a:rPr lang="en-US" sz="1800">
                <a:latin typeface="Courier New" pitchFamily="49" charset="0"/>
              </a:rPr>
              <a:t>NULL</a:t>
            </a:r>
            <a:r>
              <a:rPr lang="en-US" sz="1800" b="0">
                <a:latin typeface="Courier New" pitchFamily="49" charset="0"/>
              </a:rPr>
              <a:t>;</a:t>
            </a:r>
          </a:p>
        </p:txBody>
      </p:sp>
      <p:sp>
        <p:nvSpPr>
          <p:cNvPr id="14339" name="Rectangle 3"/>
          <p:cNvSpPr>
            <a:spLocks noChangeArrowheads="1"/>
          </p:cNvSpPr>
          <p:nvPr/>
        </p:nvSpPr>
        <p:spPr bwMode="auto">
          <a:xfrm>
            <a:off x="533400" y="4114800"/>
            <a:ext cx="8382000" cy="1741488"/>
          </a:xfrm>
          <a:prstGeom prst="rect">
            <a:avLst/>
          </a:prstGeom>
          <a:noFill/>
          <a:ln w="12700">
            <a:noFill/>
            <a:miter lim="800000"/>
            <a:headEnd/>
            <a:tailEnd/>
          </a:ln>
          <a:effectLst/>
        </p:spPr>
        <p:txBody>
          <a:bodyPr lIns="92075" tIns="46038" rIns="92075" bIns="46038">
            <a:spAutoFit/>
          </a:bodyPr>
          <a:lstStyle/>
          <a:p>
            <a:pPr algn="l">
              <a:spcBef>
                <a:spcPct val="0"/>
              </a:spcBef>
              <a:buClrTx/>
              <a:buSzTx/>
              <a:buFontTx/>
              <a:buNone/>
            </a:pPr>
            <a:r>
              <a:rPr lang="en-US" sz="1800" b="0">
                <a:solidFill>
                  <a:schemeClr val="accent2"/>
                </a:solidFill>
              </a:rPr>
              <a:t>Updating Particular rows</a:t>
            </a:r>
          </a:p>
          <a:p>
            <a:pPr algn="l">
              <a:spcBef>
                <a:spcPct val="0"/>
              </a:spcBef>
              <a:buClrTx/>
              <a:buSzTx/>
              <a:buFontTx/>
              <a:buNone/>
            </a:pPr>
            <a:endParaRPr lang="en-US" sz="1800" b="0">
              <a:solidFill>
                <a:schemeClr val="accent2"/>
              </a:solidFill>
            </a:endParaRPr>
          </a:p>
          <a:p>
            <a:pPr algn="l">
              <a:spcBef>
                <a:spcPct val="0"/>
              </a:spcBef>
              <a:buClrTx/>
              <a:buSzTx/>
              <a:buFontTx/>
              <a:buNone/>
            </a:pPr>
            <a:r>
              <a:rPr lang="en-US" sz="1800">
                <a:latin typeface="Courier New" pitchFamily="49" charset="0"/>
              </a:rPr>
              <a:t>UPDATE</a:t>
            </a:r>
            <a:r>
              <a:rPr lang="en-US" sz="1800" b="0">
                <a:latin typeface="Courier New" pitchFamily="49" charset="0"/>
              </a:rPr>
              <a:t> Customer_Fixed_Deposit</a:t>
            </a:r>
            <a:endParaRPr lang="en-US" sz="1800">
              <a:latin typeface="Courier New" pitchFamily="49" charset="0"/>
            </a:endParaRPr>
          </a:p>
          <a:p>
            <a:pPr algn="l"/>
            <a:r>
              <a:rPr lang="en-US" sz="1800">
                <a:latin typeface="Courier New" pitchFamily="49" charset="0"/>
              </a:rPr>
              <a:t>	SET</a:t>
            </a:r>
            <a:r>
              <a:rPr lang="en-US" sz="1800" b="0">
                <a:latin typeface="Courier New" pitchFamily="49" charset="0"/>
              </a:rPr>
              <a:t> Rate_of_Interest_in_Percent = 7.3</a:t>
            </a:r>
            <a:endParaRPr lang="en-US" sz="1800">
              <a:latin typeface="Courier New" pitchFamily="49" charset="0"/>
            </a:endParaRPr>
          </a:p>
          <a:p>
            <a:pPr algn="l"/>
            <a:r>
              <a:rPr lang="en-US" sz="1800">
                <a:latin typeface="Courier New" pitchFamily="49" charset="0"/>
              </a:rPr>
              <a:t>		WHERE</a:t>
            </a:r>
            <a:r>
              <a:rPr lang="en-US" sz="1800" b="0">
                <a:latin typeface="Courier New" pitchFamily="49" charset="0"/>
              </a:rPr>
              <a:t> Amount_in_Dollars &gt; 3000;</a:t>
            </a:r>
          </a:p>
        </p:txBody>
      </p:sp>
      <p:sp>
        <p:nvSpPr>
          <p:cNvPr id="14340" name="Rectangle 4"/>
          <p:cNvSpPr>
            <a:spLocks noGrp="1" noChangeArrowheads="1"/>
          </p:cNvSpPr>
          <p:nvPr>
            <p:ph type="title"/>
          </p:nvPr>
        </p:nvSpPr>
        <p:spPr/>
        <p:txBody>
          <a:bodyPr/>
          <a:lstStyle/>
          <a:p>
            <a:r>
              <a:rPr lang="en-US"/>
              <a:t>SQL - UPDATE</a:t>
            </a:r>
          </a:p>
        </p:txBody>
      </p:sp>
      <p:sp>
        <p:nvSpPr>
          <p:cNvPr id="14341" name="Rectangle 5"/>
          <p:cNvSpPr>
            <a:spLocks noGrp="1" noChangeArrowheads="1"/>
          </p:cNvSpPr>
          <p:nvPr>
            <p:ph type="body" idx="1"/>
          </p:nvPr>
        </p:nvSpPr>
        <p:spPr>
          <a:xfrm>
            <a:off x="228600" y="1219200"/>
            <a:ext cx="8610600" cy="1049338"/>
          </a:xfrm>
        </p:spPr>
        <p:txBody>
          <a:bodyPr/>
          <a:lstStyle/>
          <a:p>
            <a:pPr>
              <a:buFontTx/>
              <a:buNone/>
            </a:pPr>
            <a:endParaRPr lang="en-US"/>
          </a:p>
        </p:txBody>
      </p:sp>
      <p:sp>
        <p:nvSpPr>
          <p:cNvPr id="14343" name="Text Box 7"/>
          <p:cNvSpPr txBox="1">
            <a:spLocks noChangeArrowheads="1"/>
          </p:cNvSpPr>
          <p:nvPr/>
        </p:nvSpPr>
        <p:spPr bwMode="auto">
          <a:xfrm>
            <a:off x="304800" y="1371600"/>
            <a:ext cx="8534400" cy="779463"/>
          </a:xfrm>
          <a:prstGeom prst="rect">
            <a:avLst/>
          </a:prstGeom>
          <a:noFill/>
          <a:ln w="12700">
            <a:noFill/>
            <a:miter lim="800000"/>
            <a:headEnd/>
            <a:tailEnd/>
          </a:ln>
          <a:effectLst/>
        </p:spPr>
        <p:txBody>
          <a:bodyPr>
            <a:spAutoFit/>
          </a:bodyPr>
          <a:lstStyle/>
          <a:p>
            <a:r>
              <a:rPr lang="en-US" sz="1800"/>
              <a:t>Syntax: </a:t>
            </a:r>
          </a:p>
          <a:p>
            <a:pPr algn="l"/>
            <a:r>
              <a:rPr lang="en-US" sz="1800">
                <a:latin typeface="Courier New" pitchFamily="49" charset="0"/>
              </a:rPr>
              <a:t>UPDATE </a:t>
            </a:r>
            <a:r>
              <a:rPr lang="en-US" sz="1800" i="1">
                <a:latin typeface="Courier New" pitchFamily="49" charset="0"/>
              </a:rPr>
              <a:t>tablename</a:t>
            </a:r>
            <a:r>
              <a:rPr lang="en-US" sz="1800">
                <a:latin typeface="Courier New" pitchFamily="49" charset="0"/>
              </a:rPr>
              <a:t> SET </a:t>
            </a:r>
            <a:r>
              <a:rPr lang="en-US" sz="1800" i="1">
                <a:latin typeface="Courier New" pitchFamily="49" charset="0"/>
              </a:rPr>
              <a:t>column_name</a:t>
            </a:r>
            <a:r>
              <a:rPr lang="en-US" sz="1800">
                <a:latin typeface="Courier New" pitchFamily="49" charset="0"/>
              </a:rPr>
              <a:t> =</a:t>
            </a:r>
            <a:r>
              <a:rPr lang="en-US" sz="1800" i="1">
                <a:latin typeface="Courier New" pitchFamily="49" charset="0"/>
              </a:rPr>
              <a:t>value</a:t>
            </a:r>
            <a:r>
              <a:rPr lang="en-US" sz="1800">
                <a:latin typeface="Courier New" pitchFamily="49" charset="0"/>
              </a:rPr>
              <a:t> [ WHERE </a:t>
            </a:r>
            <a:r>
              <a:rPr lang="en-US" sz="1800" i="1">
                <a:latin typeface="Courier New" pitchFamily="49" charset="0"/>
              </a:rPr>
              <a:t>condition</a:t>
            </a:r>
            <a:r>
              <a:rPr lang="en-US" sz="1800">
                <a:latin typeface="Courier New" pitchFamily="49" charset="0"/>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dissolve">
                                      <p:cBhvr>
                                        <p:cTn id="7" dur="5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339"/>
                                        </p:tgtEl>
                                        <p:attrNameLst>
                                          <p:attrName>style.visibility</p:attrName>
                                        </p:attrNameLst>
                                      </p:cBhvr>
                                      <p:to>
                                        <p:strVal val="visible"/>
                                      </p:to>
                                    </p:set>
                                    <p:animEffect transition="in" filter="dissolve">
                                      <p:cBhvr>
                                        <p:cTn id="12" dur="500"/>
                                        <p:tgtEl>
                                          <p:spTgt spid="14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lstStyle/>
          <a:p>
            <a:r>
              <a:rPr lang="en-US"/>
              <a:t>SQL - UPDATE</a:t>
            </a:r>
          </a:p>
        </p:txBody>
      </p:sp>
      <p:sp>
        <p:nvSpPr>
          <p:cNvPr id="282627" name="Rectangle 3"/>
          <p:cNvSpPr>
            <a:spLocks noGrp="1" noChangeArrowheads="1"/>
          </p:cNvSpPr>
          <p:nvPr>
            <p:ph type="body" idx="1"/>
          </p:nvPr>
        </p:nvSpPr>
        <p:spPr/>
        <p:txBody>
          <a:bodyPr/>
          <a:lstStyle/>
          <a:p>
            <a:r>
              <a:rPr lang="en-US"/>
              <a:t>Updating Multiple Columns</a:t>
            </a:r>
          </a:p>
          <a:p>
            <a:endParaRPr lang="en-US"/>
          </a:p>
          <a:p>
            <a:pPr>
              <a:buFontTx/>
              <a:buNone/>
            </a:pPr>
            <a:r>
              <a:rPr lang="en-US" sz="1800" b="1"/>
              <a:t> 	</a:t>
            </a:r>
            <a:r>
              <a:rPr lang="en-US" sz="1800" b="1">
                <a:latin typeface="Courier New" pitchFamily="49" charset="0"/>
              </a:rPr>
              <a:t>UPDATE</a:t>
            </a:r>
            <a:r>
              <a:rPr lang="en-US" sz="1800">
                <a:latin typeface="Courier New" pitchFamily="49" charset="0"/>
              </a:rPr>
              <a:t> Customer_Fixed_Deposit</a:t>
            </a:r>
            <a:endParaRPr lang="en-US" sz="1800" b="1">
              <a:latin typeface="Courier New" pitchFamily="49" charset="0"/>
            </a:endParaRPr>
          </a:p>
          <a:p>
            <a:pPr>
              <a:buFontTx/>
              <a:buNone/>
            </a:pPr>
            <a:r>
              <a:rPr lang="en-US" sz="1800" b="1">
                <a:latin typeface="Courier New" pitchFamily="49" charset="0"/>
              </a:rPr>
              <a:t>		 SET</a:t>
            </a:r>
            <a:r>
              <a:rPr lang="en-US" sz="1800">
                <a:latin typeface="Courier New" pitchFamily="49" charset="0"/>
              </a:rPr>
              <a:t> Cust_Email = ‘Quails_Jack@rediffmail.com’ , </a:t>
            </a:r>
          </a:p>
          <a:p>
            <a:pPr>
              <a:buFontTx/>
              <a:buNone/>
            </a:pPr>
            <a:r>
              <a:rPr lang="en-US" sz="1800">
                <a:latin typeface="Courier New" pitchFamily="49" charset="0"/>
              </a:rPr>
              <a:t>      		 Rate_of_Interest_in_Percent = 7.3</a:t>
            </a:r>
            <a:endParaRPr lang="en-US" sz="1800" b="1">
              <a:latin typeface="Courier New" pitchFamily="49" charset="0"/>
            </a:endParaRPr>
          </a:p>
          <a:p>
            <a:pPr>
              <a:buFontTx/>
              <a:buNone/>
            </a:pPr>
            <a:r>
              <a:rPr lang="en-US" sz="1800" b="1">
                <a:latin typeface="Courier New" pitchFamily="49" charset="0"/>
              </a:rPr>
              <a:t>				  WHERE</a:t>
            </a:r>
            <a:r>
              <a:rPr lang="en-US" sz="1800">
                <a:latin typeface="Courier New" pitchFamily="49" charset="0"/>
              </a:rPr>
              <a:t> Cust_ID = 104;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282627">
                                            <p:txEl>
                                              <p:pRg st="2" end="2"/>
                                            </p:txEl>
                                          </p:spTgt>
                                        </p:tgtEl>
                                        <p:attrNameLst>
                                          <p:attrName>style.visibility</p:attrName>
                                        </p:attrNameLst>
                                      </p:cBhvr>
                                      <p:to>
                                        <p:strVal val="visible"/>
                                      </p:to>
                                    </p:set>
                                    <p:anim calcmode="lin" valueType="num">
                                      <p:cBhvr>
                                        <p:cTn id="7" dur="500" fill="hold"/>
                                        <p:tgtEl>
                                          <p:spTgt spid="282627">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82627">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82627">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8262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282627">
                                            <p:txEl>
                                              <p:pRg st="3" end="3"/>
                                            </p:txEl>
                                          </p:spTgt>
                                        </p:tgtEl>
                                        <p:attrNameLst>
                                          <p:attrName>style.visibility</p:attrName>
                                        </p:attrNameLst>
                                      </p:cBhvr>
                                      <p:to>
                                        <p:strVal val="visible"/>
                                      </p:to>
                                    </p:set>
                                    <p:anim calcmode="lin" valueType="num">
                                      <p:cBhvr>
                                        <p:cTn id="15" dur="1000" fill="hold"/>
                                        <p:tgtEl>
                                          <p:spTgt spid="282627">
                                            <p:txEl>
                                              <p:pRg st="3" end="3"/>
                                            </p:txEl>
                                          </p:spTgt>
                                        </p:tgtEl>
                                        <p:attrNameLst>
                                          <p:attrName>ppt_x</p:attrName>
                                        </p:attrNameLst>
                                      </p:cBhvr>
                                      <p:tavLst>
                                        <p:tav tm="0">
                                          <p:val>
                                            <p:strVal val="#ppt_x-.2"/>
                                          </p:val>
                                        </p:tav>
                                        <p:tav tm="100000">
                                          <p:val>
                                            <p:strVal val="#ppt_x"/>
                                          </p:val>
                                        </p:tav>
                                      </p:tavLst>
                                    </p:anim>
                                    <p:anim calcmode="lin" valueType="num">
                                      <p:cBhvr>
                                        <p:cTn id="16" dur="1000" fill="hold"/>
                                        <p:tgtEl>
                                          <p:spTgt spid="28262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7" dur="1000"/>
                                        <p:tgtEl>
                                          <p:spTgt spid="28262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282627">
                                            <p:txEl>
                                              <p:pRg st="4" end="4"/>
                                            </p:txEl>
                                          </p:spTgt>
                                        </p:tgtEl>
                                        <p:attrNameLst>
                                          <p:attrName>style.visibility</p:attrName>
                                        </p:attrNameLst>
                                      </p:cBhvr>
                                      <p:to>
                                        <p:strVal val="visible"/>
                                      </p:to>
                                    </p:set>
                                    <p:anim calcmode="lin" valueType="num">
                                      <p:cBhvr>
                                        <p:cTn id="22" dur="1000" fill="hold"/>
                                        <p:tgtEl>
                                          <p:spTgt spid="282627">
                                            <p:txEl>
                                              <p:pRg st="4" end="4"/>
                                            </p:txEl>
                                          </p:spTgt>
                                        </p:tgtEl>
                                        <p:attrNameLst>
                                          <p:attrName>ppt_x</p:attrName>
                                        </p:attrNameLst>
                                      </p:cBhvr>
                                      <p:tavLst>
                                        <p:tav tm="0">
                                          <p:val>
                                            <p:strVal val="#ppt_x-.2"/>
                                          </p:val>
                                        </p:tav>
                                        <p:tav tm="100000">
                                          <p:val>
                                            <p:strVal val="#ppt_x"/>
                                          </p:val>
                                        </p:tav>
                                      </p:tavLst>
                                    </p:anim>
                                    <p:anim calcmode="lin" valueType="num">
                                      <p:cBhvr>
                                        <p:cTn id="23" dur="1000" fill="hold"/>
                                        <p:tgtEl>
                                          <p:spTgt spid="282627">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282627">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282627">
                                            <p:txEl>
                                              <p:pRg st="5" end="5"/>
                                            </p:txEl>
                                          </p:spTgt>
                                        </p:tgtEl>
                                        <p:attrNameLst>
                                          <p:attrName>style.visibility</p:attrName>
                                        </p:attrNameLst>
                                      </p:cBhvr>
                                      <p:to>
                                        <p:strVal val="visible"/>
                                      </p:to>
                                    </p:set>
                                    <p:anim calcmode="lin" valueType="num">
                                      <p:cBhvr>
                                        <p:cTn id="29" dur="1000" fill="hold"/>
                                        <p:tgtEl>
                                          <p:spTgt spid="282627">
                                            <p:txEl>
                                              <p:pRg st="5" end="5"/>
                                            </p:txEl>
                                          </p:spTgt>
                                        </p:tgtEl>
                                        <p:attrNameLst>
                                          <p:attrName>ppt_x</p:attrName>
                                        </p:attrNameLst>
                                      </p:cBhvr>
                                      <p:tavLst>
                                        <p:tav tm="0">
                                          <p:val>
                                            <p:strVal val="#ppt_x-.2"/>
                                          </p:val>
                                        </p:tav>
                                        <p:tav tm="100000">
                                          <p:val>
                                            <p:strVal val="#ppt_x"/>
                                          </p:val>
                                        </p:tav>
                                      </p:tavLst>
                                    </p:anim>
                                    <p:anim calcmode="lin" valueType="num">
                                      <p:cBhvr>
                                        <p:cTn id="30" dur="1000" fill="hold"/>
                                        <p:tgtEl>
                                          <p:spTgt spid="282627">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826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p:txBody>
          <a:bodyPr/>
          <a:lstStyle/>
          <a:p>
            <a:r>
              <a:rPr lang="en-US"/>
              <a:t>Retrieving All columns  from  a table</a:t>
            </a:r>
          </a:p>
        </p:txBody>
      </p:sp>
      <p:sp>
        <p:nvSpPr>
          <p:cNvPr id="21509" name="Text Box 5"/>
          <p:cNvSpPr txBox="1">
            <a:spLocks noChangeArrowheads="1"/>
          </p:cNvSpPr>
          <p:nvPr/>
        </p:nvSpPr>
        <p:spPr bwMode="auto">
          <a:xfrm>
            <a:off x="381000" y="1143000"/>
            <a:ext cx="8458200" cy="5456238"/>
          </a:xfrm>
          <a:prstGeom prst="rect">
            <a:avLst/>
          </a:prstGeom>
          <a:noFill/>
          <a:ln w="12700">
            <a:noFill/>
            <a:miter lim="800000"/>
            <a:headEnd/>
            <a:tailEnd/>
          </a:ln>
          <a:effectLst/>
        </p:spPr>
        <p:txBody>
          <a:bodyPr>
            <a:spAutoFit/>
          </a:bodyPr>
          <a:lstStyle/>
          <a:p>
            <a:pPr algn="l"/>
            <a:r>
              <a:rPr lang="en-US" sz="1800" b="0"/>
              <a:t>To select set of column names,</a:t>
            </a:r>
          </a:p>
          <a:p>
            <a:pPr algn="l"/>
            <a:r>
              <a:rPr lang="en-US" sz="1800" b="0">
                <a:latin typeface="Courier New" pitchFamily="49" charset="0"/>
              </a:rPr>
              <a:t>SELECT column1, column2,… FROM TableName</a:t>
            </a:r>
          </a:p>
          <a:p>
            <a:pPr algn="l"/>
            <a:endParaRPr lang="en-US" sz="1800" b="0">
              <a:latin typeface="Courier New" pitchFamily="49" charset="0"/>
            </a:endParaRPr>
          </a:p>
          <a:p>
            <a:pPr algn="l"/>
            <a:r>
              <a:rPr lang="en-US" sz="1800" b="0"/>
              <a:t>Example</a:t>
            </a:r>
          </a:p>
          <a:p>
            <a:pPr algn="l"/>
            <a:r>
              <a:rPr lang="en-US" sz="1800">
                <a:latin typeface="Courier New" pitchFamily="49" charset="0"/>
              </a:rPr>
              <a:t>SELECT  *</a:t>
            </a:r>
          </a:p>
          <a:p>
            <a:pPr algn="l"/>
            <a:r>
              <a:rPr lang="en-US" sz="1800">
                <a:latin typeface="Courier New" pitchFamily="49" charset="0"/>
              </a:rPr>
              <a:t>	FROM Customer_Details</a:t>
            </a:r>
            <a:r>
              <a:rPr lang="en-US" sz="1800" b="0">
                <a:latin typeface="Courier New" pitchFamily="49" charset="0"/>
              </a:rPr>
              <a:t>;</a:t>
            </a:r>
          </a:p>
          <a:p>
            <a:pPr algn="l"/>
            <a:r>
              <a:rPr lang="en-US" sz="1800"/>
              <a:t>Or</a:t>
            </a:r>
          </a:p>
          <a:p>
            <a:pPr algn="l"/>
            <a:r>
              <a:rPr lang="en-US" sz="1800">
                <a:latin typeface="Courier New" pitchFamily="49" charset="0"/>
              </a:rPr>
              <a:t>SELECT</a:t>
            </a:r>
            <a:r>
              <a:rPr lang="en-US" sz="1800" b="0">
                <a:latin typeface="Courier New" pitchFamily="49" charset="0"/>
              </a:rPr>
              <a:t> Cust_ID, Cust_Last_Name, Cust_Mid_Name, 	Cust_First_Name, Account_No, Account_Type, 	Bank_Branch, Cust_Email</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Customer_Details;</a:t>
            </a:r>
          </a:p>
          <a:p>
            <a:pPr algn="l"/>
            <a:endParaRPr lang="en-US" sz="1800" b="0">
              <a:latin typeface="Courier New" pitchFamily="49" charset="0"/>
            </a:endParaRPr>
          </a:p>
          <a:p>
            <a:pPr algn="l"/>
            <a:endParaRPr lang="en-US" sz="1800" b="0"/>
          </a:p>
          <a:p>
            <a:pPr algn="l"/>
            <a:endParaRPr lang="en-US" sz="1800" b="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lstStyle/>
          <a:p>
            <a:r>
              <a:rPr lang="en-US"/>
              <a:t>Retrieving Few Columns</a:t>
            </a:r>
          </a:p>
        </p:txBody>
      </p:sp>
      <p:sp>
        <p:nvSpPr>
          <p:cNvPr id="288771" name="Rectangle 3"/>
          <p:cNvSpPr>
            <a:spLocks noGrp="1" noChangeArrowheads="1"/>
          </p:cNvSpPr>
          <p:nvPr>
            <p:ph type="body" idx="1"/>
          </p:nvPr>
        </p:nvSpPr>
        <p:spPr/>
        <p:txBody>
          <a:bodyPr/>
          <a:lstStyle/>
          <a:p>
            <a:pPr>
              <a:buFontTx/>
              <a:buNone/>
            </a:pPr>
            <a:r>
              <a:rPr lang="en-US" sz="1800" b="1">
                <a:latin typeface="Courier New" pitchFamily="49" charset="0"/>
              </a:rPr>
              <a:t>	SELECT</a:t>
            </a:r>
            <a:r>
              <a:rPr lang="en-US" sz="1800">
                <a:latin typeface="Courier New" pitchFamily="49" charset="0"/>
              </a:rPr>
              <a:t>  Cust_ID, Account_No</a:t>
            </a:r>
            <a:endParaRPr lang="en-US" sz="1800" b="1">
              <a:latin typeface="Courier New" pitchFamily="49" charset="0"/>
            </a:endParaRPr>
          </a:p>
          <a:p>
            <a:pPr>
              <a:buFontTx/>
              <a:buNone/>
            </a:pPr>
            <a:r>
              <a:rPr lang="en-US" sz="1800" b="1">
                <a:latin typeface="Courier New" pitchFamily="49" charset="0"/>
              </a:rPr>
              <a:t>		FROM</a:t>
            </a:r>
            <a:r>
              <a:rPr lang="en-US" sz="1800">
                <a:latin typeface="Courier New" pitchFamily="49" charset="0"/>
              </a:rPr>
              <a:t> Customer_Details;</a:t>
            </a:r>
          </a:p>
        </p:txBody>
      </p:sp>
      <p:sp>
        <p:nvSpPr>
          <p:cNvPr id="288772" name="Rectangle 4"/>
          <p:cNvSpPr>
            <a:spLocks noChangeArrowheads="1"/>
          </p:cNvSpPr>
          <p:nvPr/>
        </p:nvSpPr>
        <p:spPr bwMode="auto">
          <a:xfrm>
            <a:off x="457200" y="3163888"/>
            <a:ext cx="8305800" cy="1192212"/>
          </a:xfrm>
          <a:prstGeom prst="rect">
            <a:avLst/>
          </a:prstGeom>
          <a:noFill/>
          <a:ln w="9525">
            <a:noFill/>
            <a:miter lim="800000"/>
            <a:headEnd/>
            <a:tailEnd/>
          </a:ln>
          <a:effectLst/>
        </p:spPr>
        <p:txBody>
          <a:bodyPr lIns="92075" tIns="46038" rIns="92075" bIns="46038">
            <a:spAutoFit/>
          </a:bodyPr>
          <a:lstStyle/>
          <a:p>
            <a:pPr algn="l"/>
            <a:r>
              <a:rPr lang="en-US" sz="1800">
                <a:latin typeface="Courier New" pitchFamily="49" charset="0"/>
              </a:rPr>
              <a:t>SELECT </a:t>
            </a:r>
            <a:r>
              <a:rPr lang="en-US" sz="1800" b="0">
                <a:latin typeface="Courier New" pitchFamily="49" charset="0"/>
              </a:rPr>
              <a:t>Account_No</a:t>
            </a:r>
            <a:r>
              <a:rPr lang="en-US" sz="1800">
                <a:latin typeface="Courier New" pitchFamily="49" charset="0"/>
              </a:rPr>
              <a:t> AS “Customer Account No.”, </a:t>
            </a:r>
          </a:p>
          <a:p>
            <a:pPr algn="l"/>
            <a:r>
              <a:rPr lang="en-US" sz="1800">
                <a:latin typeface="Courier New" pitchFamily="49" charset="0"/>
              </a:rPr>
              <a:t>  </a:t>
            </a:r>
            <a:r>
              <a:rPr lang="en-US" sz="1800" b="0">
                <a:latin typeface="Courier New" pitchFamily="49" charset="0"/>
              </a:rPr>
              <a:t>Total_Available_Balance_in_Dollars</a:t>
            </a:r>
            <a:r>
              <a:rPr lang="en-US" sz="1800">
                <a:latin typeface="Courier New" pitchFamily="49" charset="0"/>
              </a:rPr>
              <a:t>  AS “Total Balance”</a:t>
            </a:r>
          </a:p>
          <a:p>
            <a:pPr algn="l"/>
            <a:r>
              <a:rPr lang="en-US" sz="1800">
                <a:latin typeface="Courier New" pitchFamily="49" charset="0"/>
              </a:rPr>
              <a:t>		FROM </a:t>
            </a:r>
            <a:r>
              <a:rPr lang="en-US" sz="1800" b="0">
                <a:latin typeface="Courier New" pitchFamily="49" charset="0"/>
              </a:rPr>
              <a:t>Customer_Transaction;</a:t>
            </a:r>
          </a:p>
        </p:txBody>
      </p:sp>
      <p:sp>
        <p:nvSpPr>
          <p:cNvPr id="288773" name="Rectangle 5"/>
          <p:cNvSpPr>
            <a:spLocks noChangeArrowheads="1"/>
          </p:cNvSpPr>
          <p:nvPr/>
        </p:nvSpPr>
        <p:spPr bwMode="auto">
          <a:xfrm>
            <a:off x="533400" y="2590800"/>
            <a:ext cx="4578350" cy="366713"/>
          </a:xfrm>
          <a:prstGeom prst="rect">
            <a:avLst/>
          </a:prstGeom>
          <a:noFill/>
          <a:ln w="9525">
            <a:noFill/>
            <a:miter lim="800000"/>
            <a:headEnd/>
            <a:tailEnd/>
          </a:ln>
          <a:effectLst/>
        </p:spPr>
        <p:txBody>
          <a:bodyPr wrap="none" lIns="92075" tIns="46038" rIns="92075" bIns="46038">
            <a:spAutoFit/>
          </a:bodyPr>
          <a:lstStyle/>
          <a:p>
            <a:pPr algn="l">
              <a:spcBef>
                <a:spcPct val="0"/>
              </a:spcBef>
              <a:buClrTx/>
              <a:buSzTx/>
              <a:buFontTx/>
              <a:buNone/>
            </a:pPr>
            <a:r>
              <a:rPr lang="en-US" sz="1800" b="0">
                <a:solidFill>
                  <a:srgbClr val="0000FF"/>
                </a:solidFill>
              </a:rPr>
              <a:t>Implementing Customized Columns Names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88771">
                                            <p:txEl>
                                              <p:pRg st="0" end="0"/>
                                            </p:txEl>
                                          </p:spTgt>
                                        </p:tgtEl>
                                        <p:attrNameLst>
                                          <p:attrName>style.visibility</p:attrName>
                                        </p:attrNameLst>
                                      </p:cBhvr>
                                      <p:to>
                                        <p:strVal val="visible"/>
                                      </p:to>
                                    </p:set>
                                    <p:anim calcmode="lin" valueType="num">
                                      <p:cBhvr>
                                        <p:cTn id="7" dur="1000" fill="hold"/>
                                        <p:tgtEl>
                                          <p:spTgt spid="28877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28877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88771">
                                            <p:txEl>
                                              <p:pRg st="0" end="0"/>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288771">
                                            <p:txEl>
                                              <p:pRg st="1" end="1"/>
                                            </p:txEl>
                                          </p:spTgt>
                                        </p:tgtEl>
                                        <p:attrNameLst>
                                          <p:attrName>style.visibility</p:attrName>
                                        </p:attrNameLst>
                                      </p:cBhvr>
                                      <p:to>
                                        <p:strVal val="visible"/>
                                      </p:to>
                                    </p:set>
                                    <p:anim calcmode="lin" valueType="num">
                                      <p:cBhvr>
                                        <p:cTn id="12" dur="1000" fill="hold"/>
                                        <p:tgtEl>
                                          <p:spTgt spid="288771">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28877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88771">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grpId="0" nodeType="clickEffect">
                                  <p:stCondLst>
                                    <p:cond delay="0"/>
                                  </p:stCondLst>
                                  <p:childTnLst>
                                    <p:set>
                                      <p:cBhvr>
                                        <p:cTn id="18" dur="1" fill="hold">
                                          <p:stCondLst>
                                            <p:cond delay="0"/>
                                          </p:stCondLst>
                                        </p:cTn>
                                        <p:tgtEl>
                                          <p:spTgt spid="288773"/>
                                        </p:tgtEl>
                                        <p:attrNameLst>
                                          <p:attrName>style.visibility</p:attrName>
                                        </p:attrNameLst>
                                      </p:cBhvr>
                                      <p:to>
                                        <p:strVal val="visible"/>
                                      </p:to>
                                    </p:set>
                                    <p:anim calcmode="lin" valueType="num">
                                      <p:cBhvr>
                                        <p:cTn id="19" dur="1000" fill="hold"/>
                                        <p:tgtEl>
                                          <p:spTgt spid="288773"/>
                                        </p:tgtEl>
                                        <p:attrNameLst>
                                          <p:attrName>ppt_x</p:attrName>
                                        </p:attrNameLst>
                                      </p:cBhvr>
                                      <p:tavLst>
                                        <p:tav tm="0">
                                          <p:val>
                                            <p:strVal val="#ppt_x-.2"/>
                                          </p:val>
                                        </p:tav>
                                        <p:tav tm="100000">
                                          <p:val>
                                            <p:strVal val="#ppt_x"/>
                                          </p:val>
                                        </p:tav>
                                      </p:tavLst>
                                    </p:anim>
                                    <p:anim calcmode="lin" valueType="num">
                                      <p:cBhvr>
                                        <p:cTn id="20" dur="1000" fill="hold"/>
                                        <p:tgtEl>
                                          <p:spTgt spid="288773"/>
                                        </p:tgtEl>
                                        <p:attrNameLst>
                                          <p:attrName>ppt_y</p:attrName>
                                        </p:attrNameLst>
                                      </p:cBhvr>
                                      <p:tavLst>
                                        <p:tav tm="0">
                                          <p:val>
                                            <p:strVal val="#ppt_y"/>
                                          </p:val>
                                        </p:tav>
                                        <p:tav tm="100000">
                                          <p:val>
                                            <p:strVal val="#ppt_y"/>
                                          </p:val>
                                        </p:tav>
                                      </p:tavLst>
                                    </p:anim>
                                    <p:animEffect transition="in" filter="wipe(right)" prLst="gradientSize: 0.1">
                                      <p:cBhvr>
                                        <p:cTn id="21" dur="1000"/>
                                        <p:tgtEl>
                                          <p:spTgt spid="288773"/>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88772">
                                            <p:txEl>
                                              <p:pRg st="0" end="0"/>
                                            </p:txEl>
                                          </p:spTgt>
                                        </p:tgtEl>
                                        <p:attrNameLst>
                                          <p:attrName>style.visibility</p:attrName>
                                        </p:attrNameLst>
                                      </p:cBhvr>
                                      <p:to>
                                        <p:strVal val="visible"/>
                                      </p:to>
                                    </p:set>
                                    <p:animEffect transition="in" filter="dissolve">
                                      <p:cBhvr>
                                        <p:cTn id="26" dur="500"/>
                                        <p:tgtEl>
                                          <p:spTgt spid="288772">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288772">
                                            <p:txEl>
                                              <p:pRg st="1" end="1"/>
                                            </p:txEl>
                                          </p:spTgt>
                                        </p:tgtEl>
                                        <p:attrNameLst>
                                          <p:attrName>style.visibility</p:attrName>
                                        </p:attrNameLst>
                                      </p:cBhvr>
                                      <p:to>
                                        <p:strVal val="visible"/>
                                      </p:to>
                                    </p:set>
                                    <p:animEffect transition="in" filter="dissolve">
                                      <p:cBhvr>
                                        <p:cTn id="31" dur="500"/>
                                        <p:tgtEl>
                                          <p:spTgt spid="288772">
                                            <p:txEl>
                                              <p:pRg st="1" end="1"/>
                                            </p:txEl>
                                          </p:spTgt>
                                        </p:tgtEl>
                                      </p:cBhvr>
                                    </p:animEffect>
                                  </p:childTnLst>
                                </p:cTn>
                              </p:par>
                            </p:childTnLst>
                          </p:cTn>
                        </p:par>
                        <p:par>
                          <p:cTn id="32" fill="hold">
                            <p:stCondLst>
                              <p:cond delay="500"/>
                            </p:stCondLst>
                            <p:childTnLst>
                              <p:par>
                                <p:cTn id="33" presetID="9" presetClass="entr" presetSubtype="0" fill="hold" grpId="0" nodeType="afterEffect">
                                  <p:stCondLst>
                                    <p:cond delay="0"/>
                                  </p:stCondLst>
                                  <p:childTnLst>
                                    <p:set>
                                      <p:cBhvr>
                                        <p:cTn id="34" dur="1" fill="hold">
                                          <p:stCondLst>
                                            <p:cond delay="0"/>
                                          </p:stCondLst>
                                        </p:cTn>
                                        <p:tgtEl>
                                          <p:spTgt spid="288772">
                                            <p:txEl>
                                              <p:pRg st="2" end="2"/>
                                            </p:txEl>
                                          </p:spTgt>
                                        </p:tgtEl>
                                        <p:attrNameLst>
                                          <p:attrName>style.visibility</p:attrName>
                                        </p:attrNameLst>
                                      </p:cBhvr>
                                      <p:to>
                                        <p:strVal val="visible"/>
                                      </p:to>
                                    </p:set>
                                    <p:animEffect transition="in" filter="dissolve">
                                      <p:cBhvr>
                                        <p:cTn id="35" dur="500"/>
                                        <p:tgtEl>
                                          <p:spTgt spid="28877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772" grpId="0" uiExpand="1" build="p" autoUpdateAnimBg="0"/>
      <p:bldP spid="288773" grpId="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09600" y="381000"/>
            <a:ext cx="3244850" cy="457200"/>
          </a:xfrm>
          <a:noFill/>
          <a:ln/>
        </p:spPr>
        <p:txBody>
          <a:bodyPr wrap="none" lIns="92075" tIns="46038" rIns="92075" bIns="46038" anchor="t">
            <a:spAutoFit/>
          </a:bodyPr>
          <a:lstStyle/>
          <a:p>
            <a:r>
              <a:rPr lang="en-US"/>
              <a:t>SQL - ALL, DISTINCT</a:t>
            </a:r>
          </a:p>
        </p:txBody>
      </p:sp>
      <p:sp>
        <p:nvSpPr>
          <p:cNvPr id="24579" name="Rectangle 3"/>
          <p:cNvSpPr>
            <a:spLocks noChangeArrowheads="1"/>
          </p:cNvSpPr>
          <p:nvPr/>
        </p:nvSpPr>
        <p:spPr bwMode="auto">
          <a:xfrm>
            <a:off x="609600" y="1676400"/>
            <a:ext cx="8153400" cy="2017713"/>
          </a:xfrm>
          <a:prstGeom prst="rect">
            <a:avLst/>
          </a:prstGeom>
          <a:noFill/>
          <a:ln w="9525">
            <a:noFill/>
            <a:miter lim="800000"/>
            <a:headEnd/>
            <a:tailEnd/>
          </a:ln>
          <a:effectLst/>
        </p:spPr>
        <p:txBody>
          <a:bodyPr lIns="92075" tIns="46038" rIns="92075" bIns="46038">
            <a:spAutoFit/>
          </a:bodyPr>
          <a:lstStyle/>
          <a:p>
            <a:pPr algn="l"/>
            <a:r>
              <a:rPr lang="en-US" sz="1800">
                <a:latin typeface="Courier New" pitchFamily="49" charset="0"/>
              </a:rPr>
              <a:t>SELECT ALL</a:t>
            </a:r>
            <a:r>
              <a:rPr lang="en-US" sz="1800" b="0">
                <a:latin typeface="Courier New" pitchFamily="49" charset="0"/>
              </a:rPr>
              <a:t> Cust_Last_Name</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Customer_Details;</a:t>
            </a:r>
          </a:p>
          <a:p>
            <a:pPr algn="l"/>
            <a:r>
              <a:rPr lang="en-US" sz="1800" b="0"/>
              <a:t>Or</a:t>
            </a:r>
          </a:p>
          <a:p>
            <a:pPr algn="l"/>
            <a:r>
              <a:rPr lang="en-US" sz="1800">
                <a:latin typeface="Courier New" pitchFamily="49" charset="0"/>
              </a:rPr>
              <a:t>SELECT </a:t>
            </a:r>
            <a:r>
              <a:rPr lang="en-US" sz="1800" b="0">
                <a:latin typeface="Courier New" pitchFamily="49" charset="0"/>
              </a:rPr>
              <a:t>Cust_Last_Name</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Customer_Details;</a:t>
            </a:r>
          </a:p>
        </p:txBody>
      </p:sp>
      <p:sp>
        <p:nvSpPr>
          <p:cNvPr id="24580" name="Rectangle 4"/>
          <p:cNvSpPr>
            <a:spLocks noChangeArrowheads="1"/>
          </p:cNvSpPr>
          <p:nvPr/>
        </p:nvSpPr>
        <p:spPr bwMode="auto">
          <a:xfrm>
            <a:off x="609600" y="1219200"/>
            <a:ext cx="2901950" cy="366713"/>
          </a:xfrm>
          <a:prstGeom prst="rect">
            <a:avLst/>
          </a:prstGeom>
          <a:noFill/>
          <a:ln w="9525">
            <a:noFill/>
            <a:miter lim="800000"/>
            <a:headEnd/>
            <a:tailEnd/>
          </a:ln>
          <a:effectLst/>
        </p:spPr>
        <p:txBody>
          <a:bodyPr wrap="none" lIns="92075" tIns="46038" rIns="92075" bIns="46038">
            <a:spAutoFit/>
          </a:bodyPr>
          <a:lstStyle/>
          <a:p>
            <a:pPr algn="l">
              <a:spcBef>
                <a:spcPct val="0"/>
              </a:spcBef>
              <a:buClrTx/>
              <a:buSzTx/>
              <a:buFontTx/>
              <a:buNone/>
            </a:pPr>
            <a:r>
              <a:rPr lang="en-US" sz="1800">
                <a:solidFill>
                  <a:srgbClr val="0000FF"/>
                </a:solidFill>
              </a:rPr>
              <a:t>Get all Customers Name:</a:t>
            </a:r>
          </a:p>
        </p:txBody>
      </p:sp>
      <p:sp>
        <p:nvSpPr>
          <p:cNvPr id="24581" name="Rectangle 5"/>
          <p:cNvSpPr>
            <a:spLocks noChangeArrowheads="1"/>
          </p:cNvSpPr>
          <p:nvPr/>
        </p:nvSpPr>
        <p:spPr bwMode="auto">
          <a:xfrm>
            <a:off x="609600" y="4129088"/>
            <a:ext cx="3575050" cy="366712"/>
          </a:xfrm>
          <a:prstGeom prst="rect">
            <a:avLst/>
          </a:prstGeom>
          <a:noFill/>
          <a:ln w="9525">
            <a:noFill/>
            <a:miter lim="800000"/>
            <a:headEnd/>
            <a:tailEnd/>
          </a:ln>
          <a:effectLst/>
        </p:spPr>
        <p:txBody>
          <a:bodyPr wrap="none" lIns="92075" tIns="46038" rIns="92075" bIns="46038">
            <a:spAutoFit/>
          </a:bodyPr>
          <a:lstStyle/>
          <a:p>
            <a:pPr algn="l">
              <a:spcBef>
                <a:spcPct val="0"/>
              </a:spcBef>
              <a:buClrTx/>
              <a:buSzTx/>
              <a:buFontTx/>
              <a:buNone/>
            </a:pPr>
            <a:r>
              <a:rPr lang="en-US" sz="1800">
                <a:solidFill>
                  <a:srgbClr val="0000FF"/>
                </a:solidFill>
              </a:rPr>
              <a:t>Get all distinct Customer Name</a:t>
            </a:r>
          </a:p>
        </p:txBody>
      </p:sp>
      <p:sp>
        <p:nvSpPr>
          <p:cNvPr id="24582" name="Rectangle 6"/>
          <p:cNvSpPr>
            <a:spLocks noChangeArrowheads="1"/>
          </p:cNvSpPr>
          <p:nvPr/>
        </p:nvSpPr>
        <p:spPr bwMode="auto">
          <a:xfrm>
            <a:off x="533400" y="4706938"/>
            <a:ext cx="7315200" cy="779462"/>
          </a:xfrm>
          <a:prstGeom prst="rect">
            <a:avLst/>
          </a:prstGeom>
          <a:noFill/>
          <a:ln w="9525">
            <a:noFill/>
            <a:miter lim="800000"/>
            <a:headEnd/>
            <a:tailEnd/>
          </a:ln>
          <a:effectLst/>
        </p:spPr>
        <p:txBody>
          <a:bodyPr lIns="92075" tIns="46038" rIns="92075" bIns="46038">
            <a:spAutoFit/>
          </a:bodyPr>
          <a:lstStyle/>
          <a:p>
            <a:pPr algn="l"/>
            <a:r>
              <a:rPr lang="en-US" sz="1800">
                <a:latin typeface="Courier New" pitchFamily="49" charset="0"/>
              </a:rPr>
              <a:t>SELECT DISTINCT</a:t>
            </a:r>
            <a:r>
              <a:rPr lang="en-US" sz="1800" b="0">
                <a:latin typeface="Courier New" pitchFamily="49" charset="0"/>
              </a:rPr>
              <a:t> Cust_Last_Name</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Customer_Details;</a:t>
            </a:r>
          </a:p>
        </p:txBody>
      </p:sp>
      <p:graphicFrame>
        <p:nvGraphicFramePr>
          <p:cNvPr id="24583" name="Object 7">
            <a:hlinkClick r:id="" action="ppaction://ole?verb=1"/>
          </p:cNvPr>
          <p:cNvGraphicFramePr>
            <a:graphicFrameLocks noChangeAspect="1"/>
          </p:cNvGraphicFramePr>
          <p:nvPr/>
        </p:nvGraphicFramePr>
        <p:xfrm>
          <a:off x="7010400" y="4724400"/>
          <a:ext cx="1600200" cy="1247775"/>
        </p:xfrm>
        <a:graphic>
          <a:graphicData uri="http://schemas.openxmlformats.org/presentationml/2006/ole">
            <p:oleObj spid="_x0000_s24583" name="Worksheet" showAsIcon="1" r:id="rId4" imgW="914400" imgH="714240" progId="Excel.Sheet.8">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dissolve">
                                      <p:cBhvr>
                                        <p:cTn id="7" dur="500"/>
                                        <p:tgtEl>
                                          <p:spTgt spid="24579">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animEffect transition="in" filter="dissolve">
                                      <p:cBhvr>
                                        <p:cTn id="11" dur="500"/>
                                        <p:tgtEl>
                                          <p:spTgt spid="24579">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animEffect transition="in" filter="dissolve">
                                      <p:cBhvr>
                                        <p:cTn id="15" dur="500"/>
                                        <p:tgtEl>
                                          <p:spTgt spid="24579">
                                            <p:txEl>
                                              <p:pRg st="2" end="2"/>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24579">
                                            <p:txEl>
                                              <p:pRg st="3" end="3"/>
                                            </p:txEl>
                                          </p:spTgt>
                                        </p:tgtEl>
                                        <p:attrNameLst>
                                          <p:attrName>style.visibility</p:attrName>
                                        </p:attrNameLst>
                                      </p:cBhvr>
                                      <p:to>
                                        <p:strVal val="visible"/>
                                      </p:to>
                                    </p:set>
                                    <p:animEffect transition="in" filter="dissolve">
                                      <p:cBhvr>
                                        <p:cTn id="19" dur="500"/>
                                        <p:tgtEl>
                                          <p:spTgt spid="24579">
                                            <p:txEl>
                                              <p:pRg st="3" end="3"/>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24579">
                                            <p:txEl>
                                              <p:pRg st="4" end="4"/>
                                            </p:txEl>
                                          </p:spTgt>
                                        </p:tgtEl>
                                        <p:attrNameLst>
                                          <p:attrName>style.visibility</p:attrName>
                                        </p:attrNameLst>
                                      </p:cBhvr>
                                      <p:to>
                                        <p:strVal val="visible"/>
                                      </p:to>
                                    </p:set>
                                    <p:animEffect transition="in" filter="dissolve">
                                      <p:cBhvr>
                                        <p:cTn id="23" dur="500"/>
                                        <p:tgtEl>
                                          <p:spTgt spid="24579">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4582">
                                            <p:txEl>
                                              <p:pRg st="0" end="0"/>
                                            </p:txEl>
                                          </p:spTgt>
                                        </p:tgtEl>
                                        <p:attrNameLst>
                                          <p:attrName>style.visibility</p:attrName>
                                        </p:attrNameLst>
                                      </p:cBhvr>
                                      <p:to>
                                        <p:strVal val="visible"/>
                                      </p:to>
                                    </p:set>
                                    <p:animEffect transition="in" filter="dissolve">
                                      <p:cBhvr>
                                        <p:cTn id="28" dur="500"/>
                                        <p:tgtEl>
                                          <p:spTgt spid="24582">
                                            <p:txEl>
                                              <p:pRg st="0" end="0"/>
                                            </p:txEl>
                                          </p:spTgt>
                                        </p:tgtEl>
                                      </p:cBhvr>
                                    </p:animEffect>
                                  </p:childTnLst>
                                </p:cTn>
                              </p:par>
                            </p:childTnLst>
                          </p:cTn>
                        </p:par>
                        <p:par>
                          <p:cTn id="29" fill="hold">
                            <p:stCondLst>
                              <p:cond delay="500"/>
                            </p:stCondLst>
                            <p:childTnLst>
                              <p:par>
                                <p:cTn id="30" presetID="9" presetClass="entr" presetSubtype="0" fill="hold" grpId="0" nodeType="afterEffect">
                                  <p:stCondLst>
                                    <p:cond delay="0"/>
                                  </p:stCondLst>
                                  <p:childTnLst>
                                    <p:set>
                                      <p:cBhvr>
                                        <p:cTn id="31" dur="1" fill="hold">
                                          <p:stCondLst>
                                            <p:cond delay="0"/>
                                          </p:stCondLst>
                                        </p:cTn>
                                        <p:tgtEl>
                                          <p:spTgt spid="24582">
                                            <p:txEl>
                                              <p:pRg st="1" end="1"/>
                                            </p:txEl>
                                          </p:spTgt>
                                        </p:tgtEl>
                                        <p:attrNameLst>
                                          <p:attrName>style.visibility</p:attrName>
                                        </p:attrNameLst>
                                      </p:cBhvr>
                                      <p:to>
                                        <p:strVal val="visible"/>
                                      </p:to>
                                    </p:set>
                                    <p:animEffect transition="in" filter="dissolve">
                                      <p:cBhvr>
                                        <p:cTn id="32" dur="500"/>
                                        <p:tgtEl>
                                          <p:spTgt spid="2458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uiExpand="1" build="p" autoUpdateAnimBg="0"/>
      <p:bldP spid="24582" grpId="0" uiExpand="1"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533400" y="2590800"/>
            <a:ext cx="7391400" cy="1477963"/>
          </a:xfrm>
          <a:prstGeom prst="rect">
            <a:avLst/>
          </a:prstGeom>
          <a:noFill/>
          <a:ln w="12700">
            <a:solidFill>
              <a:schemeClr val="tx1"/>
            </a:solidFill>
            <a:miter lim="800000"/>
            <a:headEnd/>
            <a:tailEnd/>
          </a:ln>
          <a:effectLst/>
        </p:spPr>
        <p:txBody>
          <a:bodyPr lIns="92075" tIns="46038" rIns="92075" bIns="46038">
            <a:spAutoFit/>
          </a:bodyPr>
          <a:lstStyle/>
          <a:p>
            <a:pPr algn="l">
              <a:spcBef>
                <a:spcPct val="0"/>
              </a:spcBef>
              <a:buClrTx/>
              <a:buSzTx/>
              <a:buFontTx/>
              <a:buNone/>
            </a:pPr>
            <a:r>
              <a:rPr lang="en-US" sz="1800">
                <a:latin typeface="Courier New" pitchFamily="49" charset="0"/>
              </a:rPr>
              <a:t>SELECT </a:t>
            </a:r>
            <a:r>
              <a:rPr lang="en-US" sz="1800" b="0">
                <a:solidFill>
                  <a:schemeClr val="accent2"/>
                </a:solidFill>
                <a:latin typeface="Courier New" pitchFamily="49" charset="0"/>
              </a:rPr>
              <a:t> </a:t>
            </a:r>
            <a:r>
              <a:rPr lang="en-US" sz="1800" b="0">
                <a:latin typeface="Courier New" pitchFamily="49" charset="0"/>
              </a:rPr>
              <a:t>COL1,COL2,.........</a:t>
            </a:r>
          </a:p>
          <a:p>
            <a:pPr algn="l">
              <a:spcBef>
                <a:spcPct val="0"/>
              </a:spcBef>
              <a:buClrTx/>
              <a:buSzTx/>
              <a:buFontTx/>
              <a:buNone/>
            </a:pPr>
            <a:endParaRPr lang="en-US" sz="1800" b="0">
              <a:latin typeface="Courier New" pitchFamily="49" charset="0"/>
            </a:endParaRPr>
          </a:p>
          <a:p>
            <a:pPr algn="l">
              <a:spcBef>
                <a:spcPct val="0"/>
              </a:spcBef>
              <a:buClrTx/>
              <a:buSzTx/>
              <a:buFontTx/>
              <a:buNone/>
            </a:pPr>
            <a:r>
              <a:rPr lang="en-US" sz="1800">
                <a:latin typeface="Courier New" pitchFamily="49" charset="0"/>
              </a:rPr>
              <a:t>	FROM</a:t>
            </a:r>
            <a:r>
              <a:rPr lang="en-US" sz="1800" b="0">
                <a:solidFill>
                  <a:schemeClr val="accent2"/>
                </a:solidFill>
                <a:latin typeface="Courier New" pitchFamily="49" charset="0"/>
              </a:rPr>
              <a:t>   </a:t>
            </a:r>
            <a:r>
              <a:rPr lang="en-US" sz="1800" b="0">
                <a:latin typeface="Courier New" pitchFamily="49" charset="0"/>
              </a:rPr>
              <a:t>TABLE NAME </a:t>
            </a:r>
            <a:endParaRPr lang="en-US" sz="1800" b="0">
              <a:solidFill>
                <a:schemeClr val="accent2"/>
              </a:solidFill>
              <a:latin typeface="Courier New" pitchFamily="49" charset="0"/>
            </a:endParaRPr>
          </a:p>
          <a:p>
            <a:pPr algn="l">
              <a:spcBef>
                <a:spcPct val="0"/>
              </a:spcBef>
              <a:buClrTx/>
              <a:buSzTx/>
              <a:buFontTx/>
              <a:buNone/>
            </a:pPr>
            <a:endParaRPr lang="en-US" sz="1800" b="0">
              <a:solidFill>
                <a:schemeClr val="accent2"/>
              </a:solidFill>
              <a:latin typeface="Courier New" pitchFamily="49" charset="0"/>
            </a:endParaRPr>
          </a:p>
          <a:p>
            <a:pPr algn="l">
              <a:spcBef>
                <a:spcPct val="0"/>
              </a:spcBef>
              <a:buClrTx/>
              <a:buSzTx/>
              <a:buFontTx/>
              <a:buNone/>
            </a:pPr>
            <a:r>
              <a:rPr lang="en-US" sz="1800">
                <a:solidFill>
                  <a:schemeClr val="tx2"/>
                </a:solidFill>
                <a:latin typeface="Courier New" pitchFamily="49" charset="0"/>
              </a:rPr>
              <a:t>		WHERE</a:t>
            </a:r>
            <a:r>
              <a:rPr lang="en-US" sz="1800" b="0">
                <a:latin typeface="Courier New" pitchFamily="49" charset="0"/>
              </a:rPr>
              <a:t>  &lt; SEARCH CONDITION&gt;;</a:t>
            </a:r>
          </a:p>
        </p:txBody>
      </p:sp>
      <p:sp>
        <p:nvSpPr>
          <p:cNvPr id="26627" name="Rectangle 3"/>
          <p:cNvSpPr>
            <a:spLocks noGrp="1" noChangeArrowheads="1"/>
          </p:cNvSpPr>
          <p:nvPr>
            <p:ph type="title"/>
          </p:nvPr>
        </p:nvSpPr>
        <p:spPr>
          <a:xfrm>
            <a:off x="228600" y="228600"/>
            <a:ext cx="8515350" cy="914400"/>
          </a:xfrm>
        </p:spPr>
        <p:txBody>
          <a:bodyPr/>
          <a:lstStyle/>
          <a:p>
            <a:r>
              <a:rPr lang="en-US"/>
              <a:t>Retrieving a subset of rows</a:t>
            </a:r>
          </a:p>
        </p:txBody>
      </p:sp>
      <p:sp>
        <p:nvSpPr>
          <p:cNvPr id="26628" name="Rectangle 4"/>
          <p:cNvSpPr>
            <a:spLocks noGrp="1" noChangeArrowheads="1"/>
          </p:cNvSpPr>
          <p:nvPr>
            <p:ph type="body" idx="4294967295"/>
          </p:nvPr>
        </p:nvSpPr>
        <p:spPr>
          <a:xfrm>
            <a:off x="536575" y="1460500"/>
            <a:ext cx="7610475" cy="514350"/>
          </a:xfrm>
          <a:solidFill>
            <a:schemeClr val="tx2"/>
          </a:solidFill>
        </p:spPr>
        <p:txBody>
          <a:bodyPr/>
          <a:lstStyle/>
          <a:p>
            <a:r>
              <a:rPr lang="en-US" b="1">
                <a:solidFill>
                  <a:schemeClr val="bg1"/>
                </a:solidFill>
                <a:latin typeface="Book Antiqua" pitchFamily="18" charset="0"/>
              </a:rPr>
              <a:t>For retrieval of rows based on some condition, the syntax is</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p:txBody>
          <a:bodyPr/>
          <a:lstStyle/>
          <a:p>
            <a:r>
              <a:rPr lang="en-US"/>
              <a:t>Retrieving a subset of rows (Working of WHERE Clause)</a:t>
            </a:r>
          </a:p>
        </p:txBody>
      </p:sp>
      <p:sp>
        <p:nvSpPr>
          <p:cNvPr id="333827" name="Rectangle 3"/>
          <p:cNvSpPr>
            <a:spLocks noGrp="1" noChangeArrowheads="1"/>
          </p:cNvSpPr>
          <p:nvPr>
            <p:ph type="body" idx="1"/>
          </p:nvPr>
        </p:nvSpPr>
        <p:spPr/>
        <p:txBody>
          <a:bodyPr/>
          <a:lstStyle/>
          <a:p>
            <a:pPr>
              <a:lnSpc>
                <a:spcPct val="90000"/>
              </a:lnSpc>
              <a:buFontTx/>
              <a:buNone/>
            </a:pPr>
            <a:r>
              <a:rPr lang="en-US" b="1" i="1"/>
              <a:t>Problem Statement:</a:t>
            </a:r>
            <a:r>
              <a:rPr lang="en-US"/>
              <a:t> To select rows which have 102 in the Manager column</a:t>
            </a:r>
            <a:r>
              <a:rPr lang="en-US" sz="1800"/>
              <a:t>.</a:t>
            </a:r>
          </a:p>
          <a:p>
            <a:pPr>
              <a:lnSpc>
                <a:spcPct val="90000"/>
              </a:lnSpc>
            </a:pPr>
            <a:endParaRPr lang="en-US" sz="1800"/>
          </a:p>
          <a:p>
            <a:pPr>
              <a:lnSpc>
                <a:spcPct val="90000"/>
              </a:lnSpc>
            </a:pPr>
            <a:endParaRPr lang="en-US" sz="1800"/>
          </a:p>
          <a:p>
            <a:pPr>
              <a:lnSpc>
                <a:spcPct val="90000"/>
              </a:lnSpc>
            </a:pPr>
            <a:endParaRPr lang="en-US" sz="1800"/>
          </a:p>
          <a:p>
            <a:pPr>
              <a:lnSpc>
                <a:spcPct val="90000"/>
              </a:lnSpc>
            </a:pPr>
            <a:endParaRPr lang="en-US" sz="1800"/>
          </a:p>
          <a:p>
            <a:pPr>
              <a:lnSpc>
                <a:spcPct val="90000"/>
              </a:lnSpc>
            </a:pPr>
            <a:endParaRPr lang="en-US" sz="1800"/>
          </a:p>
          <a:p>
            <a:pPr>
              <a:lnSpc>
                <a:spcPct val="90000"/>
              </a:lnSpc>
            </a:pPr>
            <a:endParaRPr lang="en-US" sz="1800"/>
          </a:p>
          <a:p>
            <a:pPr>
              <a:lnSpc>
                <a:spcPct val="90000"/>
              </a:lnSpc>
            </a:pPr>
            <a:endParaRPr lang="en-US" sz="1800"/>
          </a:p>
          <a:p>
            <a:pPr>
              <a:lnSpc>
                <a:spcPct val="90000"/>
              </a:lnSpc>
            </a:pPr>
            <a:endParaRPr lang="en-US" sz="1800"/>
          </a:p>
          <a:p>
            <a:pPr>
              <a:lnSpc>
                <a:spcPct val="90000"/>
              </a:lnSpc>
            </a:pPr>
            <a:endParaRPr lang="en-US" sz="1800"/>
          </a:p>
          <a:p>
            <a:pPr>
              <a:lnSpc>
                <a:spcPct val="90000"/>
              </a:lnSpc>
            </a:pPr>
            <a:endParaRPr lang="en-US" sz="1800"/>
          </a:p>
          <a:p>
            <a:pPr>
              <a:lnSpc>
                <a:spcPct val="90000"/>
              </a:lnSpc>
            </a:pPr>
            <a:endParaRPr lang="en-US" sz="1800"/>
          </a:p>
          <a:p>
            <a:pPr>
              <a:lnSpc>
                <a:spcPct val="90000"/>
              </a:lnSpc>
            </a:pPr>
            <a:endParaRPr lang="en-US" sz="1800"/>
          </a:p>
          <a:p>
            <a:pPr>
              <a:lnSpc>
                <a:spcPct val="90000"/>
              </a:lnSpc>
            </a:pPr>
            <a:endParaRPr lang="en-US" sz="1800"/>
          </a:p>
          <a:p>
            <a:pPr>
              <a:lnSpc>
                <a:spcPct val="90000"/>
              </a:lnSpc>
              <a:buFontTx/>
              <a:buNone/>
            </a:pPr>
            <a:endParaRPr lang="en-US" sz="1800" b="1"/>
          </a:p>
          <a:p>
            <a:pPr>
              <a:lnSpc>
                <a:spcPct val="90000"/>
              </a:lnSpc>
              <a:buFontTx/>
              <a:buNone/>
            </a:pPr>
            <a:r>
              <a:rPr lang="en-US" sz="1800" b="1"/>
              <a:t>			</a:t>
            </a:r>
            <a:r>
              <a:rPr lang="en-US" b="1"/>
              <a:t>Row selection with the WHERE clause</a:t>
            </a:r>
          </a:p>
        </p:txBody>
      </p:sp>
      <p:pic>
        <p:nvPicPr>
          <p:cNvPr id="333831" name="Picture 7"/>
          <p:cNvPicPr>
            <a:picLocks noChangeAspect="1" noChangeArrowheads="1"/>
          </p:cNvPicPr>
          <p:nvPr/>
        </p:nvPicPr>
        <p:blipFill>
          <a:blip r:embed="rId2" cstate="print"/>
          <a:srcRect/>
          <a:stretch>
            <a:fillRect/>
          </a:stretch>
        </p:blipFill>
        <p:spPr bwMode="auto">
          <a:xfrm>
            <a:off x="304800" y="1981200"/>
            <a:ext cx="8382000" cy="388620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533400" y="1676400"/>
            <a:ext cx="7924800" cy="1204913"/>
          </a:xfrm>
          <a:prstGeom prst="rect">
            <a:avLst/>
          </a:prstGeom>
          <a:noFill/>
          <a:ln w="12700">
            <a:solidFill>
              <a:schemeClr val="tx1"/>
            </a:solidFill>
            <a:miter lim="800000"/>
            <a:headEnd/>
            <a:tailEnd/>
          </a:ln>
          <a:effectLst/>
        </p:spPr>
        <p:txBody>
          <a:bodyPr lIns="92075" tIns="46038" rIns="92075" bIns="46038">
            <a:spAutoFit/>
          </a:bodyPr>
          <a:lstStyle/>
          <a:p>
            <a:pPr algn="l"/>
            <a:r>
              <a:rPr lang="en-US" sz="1800">
                <a:latin typeface="Courier New" pitchFamily="49" charset="0"/>
              </a:rPr>
              <a:t>SELECT</a:t>
            </a:r>
            <a:r>
              <a:rPr lang="en-US" sz="1800" b="0">
                <a:latin typeface="Courier New" pitchFamily="49" charset="0"/>
              </a:rPr>
              <a:t> Account_No, Total_Available_Balance_in_Dollars</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Customer_Transaction</a:t>
            </a:r>
            <a:endParaRPr lang="en-US" sz="1800">
              <a:latin typeface="Courier New" pitchFamily="49" charset="0"/>
            </a:endParaRPr>
          </a:p>
          <a:p>
            <a:pPr algn="l"/>
            <a:r>
              <a:rPr lang="en-US" sz="1800">
                <a:latin typeface="Courier New" pitchFamily="49" charset="0"/>
              </a:rPr>
              <a:t>    WHERE</a:t>
            </a:r>
            <a:r>
              <a:rPr lang="en-US" sz="1800" b="0">
                <a:latin typeface="Courier New" pitchFamily="49" charset="0"/>
              </a:rPr>
              <a:t> Total_Available_Balance_in_Dollars &gt; 10000.00;</a:t>
            </a:r>
          </a:p>
        </p:txBody>
      </p:sp>
      <p:sp>
        <p:nvSpPr>
          <p:cNvPr id="27651" name="Rectangle 3"/>
          <p:cNvSpPr>
            <a:spLocks noChangeArrowheads="1"/>
          </p:cNvSpPr>
          <p:nvPr/>
        </p:nvSpPr>
        <p:spPr bwMode="auto">
          <a:xfrm>
            <a:off x="457200" y="5257800"/>
            <a:ext cx="3368675" cy="457200"/>
          </a:xfrm>
          <a:prstGeom prst="rect">
            <a:avLst/>
          </a:prstGeom>
          <a:noFill/>
          <a:ln w="9525">
            <a:noFill/>
            <a:miter lim="800000"/>
            <a:headEnd/>
            <a:tailEnd/>
          </a:ln>
          <a:effectLst/>
        </p:spPr>
        <p:txBody>
          <a:bodyPr lIns="92075" tIns="46038" rIns="92075" bIns="46038">
            <a:spAutoFit/>
          </a:bodyPr>
          <a:lstStyle/>
          <a:p>
            <a:pPr algn="l">
              <a:spcBef>
                <a:spcPct val="0"/>
              </a:spcBef>
              <a:buClrTx/>
              <a:buSzTx/>
              <a:buFontTx/>
              <a:buNone/>
            </a:pPr>
            <a:r>
              <a:rPr lang="en-US" sz="2400" b="0">
                <a:solidFill>
                  <a:schemeClr val="bg2"/>
                </a:solidFill>
                <a:latin typeface="Book Antiqua" pitchFamily="18" charset="0"/>
              </a:rPr>
              <a:t>Relational operators</a:t>
            </a:r>
          </a:p>
        </p:txBody>
      </p:sp>
      <p:sp>
        <p:nvSpPr>
          <p:cNvPr id="27652" name="Rectangle 4"/>
          <p:cNvSpPr>
            <a:spLocks noChangeArrowheads="1"/>
          </p:cNvSpPr>
          <p:nvPr/>
        </p:nvSpPr>
        <p:spPr bwMode="auto">
          <a:xfrm>
            <a:off x="3429000" y="5257800"/>
            <a:ext cx="5349875" cy="519113"/>
          </a:xfrm>
          <a:prstGeom prst="rect">
            <a:avLst/>
          </a:prstGeom>
          <a:noFill/>
          <a:ln w="9525">
            <a:noFill/>
            <a:miter lim="800000"/>
            <a:headEnd/>
            <a:tailEnd/>
          </a:ln>
          <a:effectLst/>
        </p:spPr>
        <p:txBody>
          <a:bodyPr lIns="92075" tIns="46038" rIns="92075" bIns="46038">
            <a:spAutoFit/>
          </a:bodyPr>
          <a:lstStyle/>
          <a:p>
            <a:pPr algn="l">
              <a:spcBef>
                <a:spcPct val="0"/>
              </a:spcBef>
              <a:buClrTx/>
              <a:buSzTx/>
              <a:buFontTx/>
              <a:buNone/>
            </a:pPr>
            <a:r>
              <a:rPr lang="en-US" sz="2800" b="0">
                <a:latin typeface="Book Antiqua" pitchFamily="18" charset="0"/>
              </a:rPr>
              <a:t>= , &lt; , &gt; , &lt;= , &gt;= , != or &lt; &gt;  </a:t>
            </a:r>
          </a:p>
        </p:txBody>
      </p:sp>
      <p:sp>
        <p:nvSpPr>
          <p:cNvPr id="27653" name="Rectangle 5"/>
          <p:cNvSpPr>
            <a:spLocks noGrp="1" noChangeArrowheads="1"/>
          </p:cNvSpPr>
          <p:nvPr>
            <p:ph type="body" idx="4294967295"/>
          </p:nvPr>
        </p:nvSpPr>
        <p:spPr>
          <a:xfrm>
            <a:off x="427038" y="1296988"/>
            <a:ext cx="8086725" cy="384175"/>
          </a:xfrm>
          <a:noFill/>
        </p:spPr>
        <p:txBody>
          <a:bodyPr/>
          <a:lstStyle/>
          <a:p>
            <a:pPr>
              <a:buClr>
                <a:schemeClr val="tx1"/>
              </a:buClr>
            </a:pPr>
            <a:r>
              <a:rPr lang="en-US" b="1" i="1">
                <a:solidFill>
                  <a:srgbClr val="0000FF"/>
                </a:solidFill>
              </a:rPr>
              <a:t>List all customers with an account balance &gt; $10000</a:t>
            </a:r>
          </a:p>
        </p:txBody>
      </p:sp>
      <p:sp>
        <p:nvSpPr>
          <p:cNvPr id="27654" name="Rectangle 6"/>
          <p:cNvSpPr>
            <a:spLocks noGrp="1" noChangeArrowheads="1"/>
          </p:cNvSpPr>
          <p:nvPr>
            <p:ph type="title"/>
          </p:nvPr>
        </p:nvSpPr>
        <p:spPr/>
        <p:txBody>
          <a:bodyPr/>
          <a:lstStyle/>
          <a:p>
            <a:r>
              <a:rPr lang="en-US"/>
              <a:t>Relational operators</a:t>
            </a:r>
          </a:p>
        </p:txBody>
      </p:sp>
      <p:sp>
        <p:nvSpPr>
          <p:cNvPr id="27655" name="Rectangle 7"/>
          <p:cNvSpPr>
            <a:spLocks noChangeArrowheads="1"/>
          </p:cNvSpPr>
          <p:nvPr/>
        </p:nvSpPr>
        <p:spPr bwMode="auto">
          <a:xfrm>
            <a:off x="685800" y="3595688"/>
            <a:ext cx="7924800" cy="1204912"/>
          </a:xfrm>
          <a:prstGeom prst="rect">
            <a:avLst/>
          </a:prstGeom>
          <a:noFill/>
          <a:ln w="12700">
            <a:solidFill>
              <a:schemeClr val="tx1"/>
            </a:solidFill>
            <a:miter lim="800000"/>
            <a:headEnd/>
            <a:tailEnd/>
          </a:ln>
          <a:effectLst/>
        </p:spPr>
        <p:txBody>
          <a:bodyPr lIns="92075" tIns="46038" rIns="92075" bIns="46038">
            <a:spAutoFit/>
          </a:bodyPr>
          <a:lstStyle/>
          <a:p>
            <a:pPr algn="l"/>
            <a:r>
              <a:rPr lang="en-US" sz="1800">
                <a:latin typeface="Courier New" pitchFamily="49" charset="0"/>
              </a:rPr>
              <a:t>SELECT </a:t>
            </a:r>
            <a:r>
              <a:rPr lang="en-US" sz="1800" b="0">
                <a:latin typeface="Courier New" pitchFamily="49" charset="0"/>
              </a:rPr>
              <a:t>Cust_ID, Account_No</a:t>
            </a:r>
          </a:p>
          <a:p>
            <a:pPr algn="l"/>
            <a:r>
              <a:rPr lang="en-US" sz="1800">
                <a:latin typeface="Courier New" pitchFamily="49" charset="0"/>
              </a:rPr>
              <a:t>	FROM </a:t>
            </a:r>
            <a:r>
              <a:rPr lang="en-US" sz="1800" b="0">
                <a:latin typeface="Courier New" pitchFamily="49" charset="0"/>
              </a:rPr>
              <a:t>Customer_Details</a:t>
            </a:r>
          </a:p>
          <a:p>
            <a:pPr algn="l"/>
            <a:r>
              <a:rPr lang="en-US" sz="1800">
                <a:latin typeface="Courier New" pitchFamily="49" charset="0"/>
              </a:rPr>
              <a:t>		WHERE </a:t>
            </a:r>
            <a:r>
              <a:rPr lang="en-US" sz="1800" b="0">
                <a:latin typeface="Courier New" pitchFamily="49" charset="0"/>
              </a:rPr>
              <a:t>Cust_First_Name</a:t>
            </a:r>
            <a:r>
              <a:rPr lang="en-US" sz="1800">
                <a:latin typeface="Courier New" pitchFamily="49" charset="0"/>
              </a:rPr>
              <a:t> = ‘Graham’;</a:t>
            </a:r>
          </a:p>
        </p:txBody>
      </p:sp>
      <p:sp>
        <p:nvSpPr>
          <p:cNvPr id="27656" name="Rectangle 8"/>
          <p:cNvSpPr>
            <a:spLocks noChangeArrowheads="1"/>
          </p:cNvSpPr>
          <p:nvPr/>
        </p:nvSpPr>
        <p:spPr bwMode="auto">
          <a:xfrm>
            <a:off x="654050" y="3182938"/>
            <a:ext cx="8015288" cy="398462"/>
          </a:xfrm>
          <a:prstGeom prst="rect">
            <a:avLst/>
          </a:prstGeom>
          <a:noFill/>
          <a:ln w="9525">
            <a:noFill/>
            <a:miter lim="800000"/>
            <a:headEnd/>
            <a:tailEnd/>
          </a:ln>
          <a:effectLst/>
        </p:spPr>
        <p:txBody>
          <a:bodyPr/>
          <a:lstStyle/>
          <a:p>
            <a:pPr marL="190500" indent="-190500" algn="l" eaLnBrk="1" hangingPunct="1">
              <a:spcBef>
                <a:spcPct val="20000"/>
              </a:spcBef>
              <a:buClr>
                <a:schemeClr val="tx1"/>
              </a:buClr>
              <a:buSzTx/>
              <a:buFontTx/>
              <a:buChar char="•"/>
            </a:pPr>
            <a:r>
              <a:rPr lang="en-US" sz="2000" i="1">
                <a:solidFill>
                  <a:srgbClr val="0000FF"/>
                </a:solidFill>
              </a:rPr>
              <a:t>List the Cust_ID, Account_No  of  ‘Graham’</a:t>
            </a:r>
            <a:r>
              <a:rPr lang="en-US" sz="2000" b="0">
                <a:solidFill>
                  <a:srgbClr val="0000FF"/>
                </a:soli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653">
                                            <p:txEl>
                                              <p:pRg st="0" end="0"/>
                                            </p:txEl>
                                          </p:spTgt>
                                        </p:tgtEl>
                                        <p:attrNameLst>
                                          <p:attrName>style.visibility</p:attrName>
                                        </p:attrNameLst>
                                      </p:cBhvr>
                                      <p:to>
                                        <p:strVal val="visible"/>
                                      </p:to>
                                    </p:set>
                                    <p:anim calcmode="lin" valueType="num">
                                      <p:cBhvr additive="base">
                                        <p:cTn id="7" dur="500" fill="hold"/>
                                        <p:tgtEl>
                                          <p:spTgt spid="2765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7650"/>
                                        </p:tgtEl>
                                        <p:attrNameLst>
                                          <p:attrName>style.visibility</p:attrName>
                                        </p:attrNameLst>
                                      </p:cBhvr>
                                      <p:to>
                                        <p:strVal val="visible"/>
                                      </p:to>
                                    </p:set>
                                    <p:animEffect transition="in" filter="dissolve">
                                      <p:cBhvr>
                                        <p:cTn id="13" dur="500"/>
                                        <p:tgtEl>
                                          <p:spTgt spid="2765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7656"/>
                                        </p:tgtEl>
                                        <p:attrNameLst>
                                          <p:attrName>style.visibility</p:attrName>
                                        </p:attrNameLst>
                                      </p:cBhvr>
                                      <p:to>
                                        <p:strVal val="visible"/>
                                      </p:to>
                                    </p:set>
                                    <p:anim calcmode="lin" valueType="num">
                                      <p:cBhvr additive="base">
                                        <p:cTn id="18" dur="500" fill="hold"/>
                                        <p:tgtEl>
                                          <p:spTgt spid="27656"/>
                                        </p:tgtEl>
                                        <p:attrNameLst>
                                          <p:attrName>ppt_x</p:attrName>
                                        </p:attrNameLst>
                                      </p:cBhvr>
                                      <p:tavLst>
                                        <p:tav tm="0">
                                          <p:val>
                                            <p:strVal val="#ppt_x"/>
                                          </p:val>
                                        </p:tav>
                                        <p:tav tm="100000">
                                          <p:val>
                                            <p:strVal val="#ppt_x"/>
                                          </p:val>
                                        </p:tav>
                                      </p:tavLst>
                                    </p:anim>
                                    <p:anim calcmode="lin" valueType="num">
                                      <p:cBhvr additive="base">
                                        <p:cTn id="19" dur="500" fill="hold"/>
                                        <p:tgtEl>
                                          <p:spTgt spid="2765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7655"/>
                                        </p:tgtEl>
                                        <p:attrNameLst>
                                          <p:attrName>style.visibility</p:attrName>
                                        </p:attrNameLst>
                                      </p:cBhvr>
                                      <p:to>
                                        <p:strVal val="visible"/>
                                      </p:to>
                                    </p:set>
                                    <p:animEffect transition="in" filter="dissolve">
                                      <p:cBhvr>
                                        <p:cTn id="24" dur="500"/>
                                        <p:tgtEl>
                                          <p:spTgt spid="27655"/>
                                        </p:tgtEl>
                                      </p:cBhvr>
                                    </p:animEffect>
                                  </p:childTnLst>
                                </p:cTn>
                              </p:par>
                            </p:childTnLst>
                          </p:cTn>
                        </p:par>
                      </p:childTnLst>
                    </p:cTn>
                  </p:par>
                  <p:par>
                    <p:cTn id="25" fill="hold">
                      <p:stCondLst>
                        <p:cond delay="indefinite"/>
                      </p:stCondLst>
                      <p:childTnLst>
                        <p:par>
                          <p:cTn id="26" fill="hold">
                            <p:stCondLst>
                              <p:cond delay="0"/>
                            </p:stCondLst>
                            <p:childTnLst>
                              <p:par>
                                <p:cTn id="27" presetID="39" presetClass="entr" presetSubtype="0" accel="100000" fill="hold" grpId="0" nodeType="clickEffect">
                                  <p:stCondLst>
                                    <p:cond delay="0"/>
                                  </p:stCondLst>
                                  <p:childTnLst>
                                    <p:set>
                                      <p:cBhvr>
                                        <p:cTn id="28" dur="1" fill="hold">
                                          <p:stCondLst>
                                            <p:cond delay="0"/>
                                          </p:stCondLst>
                                        </p:cTn>
                                        <p:tgtEl>
                                          <p:spTgt spid="27651"/>
                                        </p:tgtEl>
                                        <p:attrNameLst>
                                          <p:attrName>style.visibility</p:attrName>
                                        </p:attrNameLst>
                                      </p:cBhvr>
                                      <p:to>
                                        <p:strVal val="visible"/>
                                      </p:to>
                                    </p:set>
                                    <p:anim calcmode="lin" valueType="num">
                                      <p:cBhvr>
                                        <p:cTn id="29" dur="500" fill="hold"/>
                                        <p:tgtEl>
                                          <p:spTgt spid="27651"/>
                                        </p:tgtEl>
                                        <p:attrNameLst>
                                          <p:attrName>ppt_h</p:attrName>
                                        </p:attrNameLst>
                                      </p:cBhvr>
                                      <p:tavLst>
                                        <p:tav tm="0">
                                          <p:val>
                                            <p:strVal val="#ppt_h/20"/>
                                          </p:val>
                                        </p:tav>
                                        <p:tav tm="50000">
                                          <p:val>
                                            <p:strVal val="#ppt_h/20"/>
                                          </p:val>
                                        </p:tav>
                                        <p:tav tm="100000">
                                          <p:val>
                                            <p:strVal val="#ppt_h"/>
                                          </p:val>
                                        </p:tav>
                                      </p:tavLst>
                                    </p:anim>
                                    <p:anim calcmode="lin" valueType="num">
                                      <p:cBhvr>
                                        <p:cTn id="30" dur="500" fill="hold"/>
                                        <p:tgtEl>
                                          <p:spTgt spid="27651"/>
                                        </p:tgtEl>
                                        <p:attrNameLst>
                                          <p:attrName>ppt_w</p:attrName>
                                        </p:attrNameLst>
                                      </p:cBhvr>
                                      <p:tavLst>
                                        <p:tav tm="0">
                                          <p:val>
                                            <p:strVal val="#ppt_w+.3"/>
                                          </p:val>
                                        </p:tav>
                                        <p:tav tm="50000">
                                          <p:val>
                                            <p:strVal val="#ppt_w+.3"/>
                                          </p:val>
                                        </p:tav>
                                        <p:tav tm="100000">
                                          <p:val>
                                            <p:strVal val="#ppt_w"/>
                                          </p:val>
                                        </p:tav>
                                      </p:tavLst>
                                    </p:anim>
                                    <p:anim calcmode="lin" valueType="num">
                                      <p:cBhvr>
                                        <p:cTn id="31" dur="500" fill="hold"/>
                                        <p:tgtEl>
                                          <p:spTgt spid="27651"/>
                                        </p:tgtEl>
                                        <p:attrNameLst>
                                          <p:attrName>ppt_x</p:attrName>
                                        </p:attrNameLst>
                                      </p:cBhvr>
                                      <p:tavLst>
                                        <p:tav tm="0">
                                          <p:val>
                                            <p:strVal val="#ppt_x-.3"/>
                                          </p:val>
                                        </p:tav>
                                        <p:tav tm="50000">
                                          <p:val>
                                            <p:strVal val="#ppt_x"/>
                                          </p:val>
                                        </p:tav>
                                        <p:tav tm="100000">
                                          <p:val>
                                            <p:strVal val="#ppt_x"/>
                                          </p:val>
                                        </p:tav>
                                      </p:tavLst>
                                    </p:anim>
                                    <p:anim calcmode="lin" valueType="num">
                                      <p:cBhvr>
                                        <p:cTn id="32" dur="500" fill="hold"/>
                                        <p:tgtEl>
                                          <p:spTgt spid="27651"/>
                                        </p:tgtEl>
                                        <p:attrNameLst>
                                          <p:attrName>ppt_y</p:attrName>
                                        </p:attrNameLst>
                                      </p:cBhvr>
                                      <p:tavLst>
                                        <p:tav tm="0">
                                          <p:val>
                                            <p:strVal val="#ppt_y"/>
                                          </p:val>
                                        </p:tav>
                                        <p:tav tm="100000">
                                          <p:val>
                                            <p:strVal val="#ppt_y"/>
                                          </p:val>
                                        </p:tav>
                                      </p:tavLst>
                                    </p:anim>
                                  </p:childTnLst>
                                </p:cTn>
                              </p:par>
                              <p:par>
                                <p:cTn id="33" presetID="39" presetClass="entr" presetSubtype="0" accel="100000" fill="hold" grpId="0" nodeType="withEffect">
                                  <p:stCondLst>
                                    <p:cond delay="0"/>
                                  </p:stCondLst>
                                  <p:childTnLst>
                                    <p:set>
                                      <p:cBhvr>
                                        <p:cTn id="34" dur="1" fill="hold">
                                          <p:stCondLst>
                                            <p:cond delay="0"/>
                                          </p:stCondLst>
                                        </p:cTn>
                                        <p:tgtEl>
                                          <p:spTgt spid="27652"/>
                                        </p:tgtEl>
                                        <p:attrNameLst>
                                          <p:attrName>style.visibility</p:attrName>
                                        </p:attrNameLst>
                                      </p:cBhvr>
                                      <p:to>
                                        <p:strVal val="visible"/>
                                      </p:to>
                                    </p:set>
                                    <p:anim calcmode="lin" valueType="num">
                                      <p:cBhvr>
                                        <p:cTn id="35" dur="500" fill="hold"/>
                                        <p:tgtEl>
                                          <p:spTgt spid="27652"/>
                                        </p:tgtEl>
                                        <p:attrNameLst>
                                          <p:attrName>ppt_h</p:attrName>
                                        </p:attrNameLst>
                                      </p:cBhvr>
                                      <p:tavLst>
                                        <p:tav tm="0">
                                          <p:val>
                                            <p:strVal val="#ppt_h/20"/>
                                          </p:val>
                                        </p:tav>
                                        <p:tav tm="50000">
                                          <p:val>
                                            <p:strVal val="#ppt_h/20"/>
                                          </p:val>
                                        </p:tav>
                                        <p:tav tm="100000">
                                          <p:val>
                                            <p:strVal val="#ppt_h"/>
                                          </p:val>
                                        </p:tav>
                                      </p:tavLst>
                                    </p:anim>
                                    <p:anim calcmode="lin" valueType="num">
                                      <p:cBhvr>
                                        <p:cTn id="36" dur="500" fill="hold"/>
                                        <p:tgtEl>
                                          <p:spTgt spid="27652"/>
                                        </p:tgtEl>
                                        <p:attrNameLst>
                                          <p:attrName>ppt_w</p:attrName>
                                        </p:attrNameLst>
                                      </p:cBhvr>
                                      <p:tavLst>
                                        <p:tav tm="0">
                                          <p:val>
                                            <p:strVal val="#ppt_w+.3"/>
                                          </p:val>
                                        </p:tav>
                                        <p:tav tm="50000">
                                          <p:val>
                                            <p:strVal val="#ppt_w+.3"/>
                                          </p:val>
                                        </p:tav>
                                        <p:tav tm="100000">
                                          <p:val>
                                            <p:strVal val="#ppt_w"/>
                                          </p:val>
                                        </p:tav>
                                      </p:tavLst>
                                    </p:anim>
                                    <p:anim calcmode="lin" valueType="num">
                                      <p:cBhvr>
                                        <p:cTn id="37" dur="500" fill="hold"/>
                                        <p:tgtEl>
                                          <p:spTgt spid="27652"/>
                                        </p:tgtEl>
                                        <p:attrNameLst>
                                          <p:attrName>ppt_x</p:attrName>
                                        </p:attrNameLst>
                                      </p:cBhvr>
                                      <p:tavLst>
                                        <p:tav tm="0">
                                          <p:val>
                                            <p:strVal val="#ppt_x-.3"/>
                                          </p:val>
                                        </p:tav>
                                        <p:tav tm="50000">
                                          <p:val>
                                            <p:strVal val="#ppt_x"/>
                                          </p:val>
                                        </p:tav>
                                        <p:tav tm="100000">
                                          <p:val>
                                            <p:strVal val="#ppt_x"/>
                                          </p:val>
                                        </p:tav>
                                      </p:tavLst>
                                    </p:anim>
                                    <p:anim calcmode="lin" valueType="num">
                                      <p:cBhvr>
                                        <p:cTn id="38" dur="500" fill="hold"/>
                                        <p:tgtEl>
                                          <p:spTgt spid="276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nimBg="1" autoUpdateAnimBg="0"/>
      <p:bldP spid="27651" grpId="0"/>
      <p:bldP spid="27652" grpId="0"/>
      <p:bldP spid="27653" grpId="0" build="p"/>
      <p:bldP spid="27655" grpId="0" animBg="1" autoUpdateAnimBg="0"/>
      <p:bldP spid="27656" grpId="0"/>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9794" name="Rectangle 2"/>
          <p:cNvSpPr>
            <a:spLocks noChangeArrowheads="1"/>
          </p:cNvSpPr>
          <p:nvPr/>
        </p:nvSpPr>
        <p:spPr bwMode="auto">
          <a:xfrm>
            <a:off x="533400" y="2209800"/>
            <a:ext cx="8305800" cy="1204913"/>
          </a:xfrm>
          <a:prstGeom prst="rect">
            <a:avLst/>
          </a:prstGeom>
          <a:noFill/>
          <a:ln w="12700">
            <a:solidFill>
              <a:schemeClr val="tx1"/>
            </a:solidFill>
            <a:miter lim="800000"/>
            <a:headEnd/>
            <a:tailEnd/>
          </a:ln>
          <a:effectLst/>
        </p:spPr>
        <p:txBody>
          <a:bodyPr lIns="92075" tIns="46038" rIns="92075" bIns="46038">
            <a:spAutoFit/>
          </a:bodyPr>
          <a:lstStyle/>
          <a:p>
            <a:pPr algn="just"/>
            <a:r>
              <a:rPr lang="en-US" sz="1800">
                <a:latin typeface="Courier New" pitchFamily="49" charset="0"/>
              </a:rPr>
              <a:t>SELECT </a:t>
            </a:r>
            <a:r>
              <a:rPr lang="en-US" sz="1800" b="0">
                <a:latin typeface="Courier New" pitchFamily="49" charset="0"/>
              </a:rPr>
              <a:t>Account_No</a:t>
            </a:r>
            <a:r>
              <a:rPr lang="en-US" sz="1800">
                <a:latin typeface="Courier New" pitchFamily="49" charset="0"/>
              </a:rPr>
              <a:t>	</a:t>
            </a:r>
          </a:p>
          <a:p>
            <a:pPr algn="just"/>
            <a:r>
              <a:rPr lang="en-US" sz="1800">
                <a:latin typeface="Courier New" pitchFamily="49" charset="0"/>
              </a:rPr>
              <a:t>    FROM </a:t>
            </a:r>
            <a:r>
              <a:rPr lang="en-US" sz="1800" b="0">
                <a:latin typeface="Courier New" pitchFamily="49" charset="0"/>
              </a:rPr>
              <a:t>Customer_Transaction</a:t>
            </a:r>
            <a:r>
              <a:rPr lang="en-US" sz="1800">
                <a:latin typeface="Courier New" pitchFamily="49" charset="0"/>
              </a:rPr>
              <a:t>		</a:t>
            </a:r>
          </a:p>
          <a:p>
            <a:pPr algn="just"/>
            <a:r>
              <a:rPr lang="en-US" sz="1800">
                <a:latin typeface="Courier New" pitchFamily="49" charset="0"/>
              </a:rPr>
              <a:t>      WHERE </a:t>
            </a:r>
            <a:r>
              <a:rPr lang="en-US" sz="1800" b="0">
                <a:latin typeface="Courier New" pitchFamily="49" charset="0"/>
              </a:rPr>
              <a:t>Total_Available_Balance_in_Dollars</a:t>
            </a:r>
            <a:r>
              <a:rPr lang="en-US" sz="1800">
                <a:latin typeface="Courier New" pitchFamily="49" charset="0"/>
              </a:rPr>
              <a:t> &gt;= </a:t>
            </a:r>
            <a:r>
              <a:rPr lang="en-US" sz="1800" b="0">
                <a:latin typeface="Courier New" pitchFamily="49" charset="0"/>
              </a:rPr>
              <a:t>10000.00</a:t>
            </a:r>
            <a:r>
              <a:rPr lang="en-US" sz="1800">
                <a:latin typeface="Courier New" pitchFamily="49" charset="0"/>
              </a:rPr>
              <a:t>;</a:t>
            </a:r>
          </a:p>
        </p:txBody>
      </p:sp>
      <p:sp>
        <p:nvSpPr>
          <p:cNvPr id="289797" name="Rectangle 5"/>
          <p:cNvSpPr>
            <a:spLocks noGrp="1" noChangeArrowheads="1"/>
          </p:cNvSpPr>
          <p:nvPr>
            <p:ph type="body" idx="4294967295"/>
          </p:nvPr>
        </p:nvSpPr>
        <p:spPr>
          <a:xfrm>
            <a:off x="304800" y="1066800"/>
            <a:ext cx="8839200" cy="457200"/>
          </a:xfrm>
          <a:noFill/>
        </p:spPr>
        <p:txBody>
          <a:bodyPr/>
          <a:lstStyle/>
          <a:p>
            <a:pPr>
              <a:lnSpc>
                <a:spcPct val="90000"/>
              </a:lnSpc>
              <a:buClr>
                <a:schemeClr val="tx1"/>
              </a:buClr>
            </a:pPr>
            <a:endParaRPr lang="en-US" b="1" i="1">
              <a:solidFill>
                <a:srgbClr val="0000FF"/>
              </a:solidFill>
            </a:endParaRPr>
          </a:p>
          <a:p>
            <a:pPr>
              <a:lnSpc>
                <a:spcPct val="90000"/>
              </a:lnSpc>
              <a:buClr>
                <a:schemeClr val="tx1"/>
              </a:buClr>
            </a:pPr>
            <a:r>
              <a:rPr lang="en-US" b="1" i="1">
                <a:solidFill>
                  <a:srgbClr val="0000FF"/>
                </a:solidFill>
              </a:rPr>
              <a:t>List all Account_No  where Total_Available_Balance_in_Dollars is atleast $10000.00</a:t>
            </a:r>
          </a:p>
        </p:txBody>
      </p:sp>
      <p:sp>
        <p:nvSpPr>
          <p:cNvPr id="289798" name="Rectangle 6"/>
          <p:cNvSpPr>
            <a:spLocks noGrp="1" noChangeArrowheads="1"/>
          </p:cNvSpPr>
          <p:nvPr>
            <p:ph type="title"/>
          </p:nvPr>
        </p:nvSpPr>
        <p:spPr/>
        <p:txBody>
          <a:bodyPr/>
          <a:lstStyle/>
          <a:p>
            <a:r>
              <a:rPr lang="en-US"/>
              <a:t>Relational operators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9797">
                                            <p:txEl>
                                              <p:pRg st="1" end="1"/>
                                            </p:txEl>
                                          </p:spTgt>
                                        </p:tgtEl>
                                        <p:attrNameLst>
                                          <p:attrName>style.visibility</p:attrName>
                                        </p:attrNameLst>
                                      </p:cBhvr>
                                      <p:to>
                                        <p:strVal val="visible"/>
                                      </p:to>
                                    </p:set>
                                    <p:anim calcmode="lin" valueType="num">
                                      <p:cBhvr additive="base">
                                        <p:cTn id="7" dur="500" fill="hold"/>
                                        <p:tgtEl>
                                          <p:spTgt spid="28979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979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89794"/>
                                        </p:tgtEl>
                                        <p:attrNameLst>
                                          <p:attrName>style.visibility</p:attrName>
                                        </p:attrNameLst>
                                      </p:cBhvr>
                                      <p:to>
                                        <p:strVal val="visible"/>
                                      </p:to>
                                    </p:set>
                                    <p:animEffect transition="in" filter="dissolve">
                                      <p:cBhvr>
                                        <p:cTn id="13" dur="500"/>
                                        <p:tgtEl>
                                          <p:spTgt spid="289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794" grpId="0" animBg="1" autoUpdateAnimBg="0"/>
      <p:bldP spid="289797" grpId="0" build="p"/>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1842" name="Rectangle 2"/>
          <p:cNvSpPr>
            <a:spLocks noChangeArrowheads="1"/>
          </p:cNvSpPr>
          <p:nvPr/>
        </p:nvSpPr>
        <p:spPr bwMode="auto">
          <a:xfrm>
            <a:off x="304800" y="2057400"/>
            <a:ext cx="8534400" cy="1617663"/>
          </a:xfrm>
          <a:prstGeom prst="rect">
            <a:avLst/>
          </a:prstGeom>
          <a:noFill/>
          <a:ln w="12700">
            <a:solidFill>
              <a:schemeClr val="tx1"/>
            </a:solidFill>
            <a:miter lim="800000"/>
            <a:headEnd/>
            <a:tailEnd/>
          </a:ln>
          <a:effectLst/>
        </p:spPr>
        <p:txBody>
          <a:bodyPr lIns="92075" tIns="46038" rIns="92075" bIns="46038">
            <a:spAutoFit/>
          </a:bodyPr>
          <a:lstStyle/>
          <a:p>
            <a:pPr algn="just"/>
            <a:r>
              <a:rPr lang="en-US" sz="1800">
                <a:latin typeface="Courier New" pitchFamily="49" charset="0"/>
              </a:rPr>
              <a:t>SELECT </a:t>
            </a:r>
            <a:r>
              <a:rPr lang="en-US" sz="1800" b="0">
                <a:latin typeface="Courier New" pitchFamily="49" charset="0"/>
              </a:rPr>
              <a:t>Cust_ID, Cust_Last_Name</a:t>
            </a:r>
            <a:r>
              <a:rPr lang="en-US" sz="1800">
                <a:latin typeface="Courier New" pitchFamily="49" charset="0"/>
              </a:rPr>
              <a:t>	</a:t>
            </a:r>
          </a:p>
          <a:p>
            <a:pPr algn="just"/>
            <a:r>
              <a:rPr lang="en-US" sz="1800">
                <a:latin typeface="Courier New" pitchFamily="49" charset="0"/>
              </a:rPr>
              <a:t>    FROM </a:t>
            </a:r>
            <a:r>
              <a:rPr lang="en-US" sz="1800" b="0">
                <a:latin typeface="Courier New" pitchFamily="49" charset="0"/>
              </a:rPr>
              <a:t>Customer_Details</a:t>
            </a:r>
            <a:r>
              <a:rPr lang="en-US" sz="1800">
                <a:latin typeface="Courier New" pitchFamily="49" charset="0"/>
              </a:rPr>
              <a:t>		</a:t>
            </a:r>
          </a:p>
          <a:p>
            <a:pPr algn="just"/>
            <a:r>
              <a:rPr lang="en-US" sz="1800">
                <a:latin typeface="Courier New" pitchFamily="49" charset="0"/>
              </a:rPr>
              <a:t>	WHERE </a:t>
            </a:r>
            <a:r>
              <a:rPr lang="en-US" sz="1800" b="0">
                <a:latin typeface="Courier New" pitchFamily="49" charset="0"/>
              </a:rPr>
              <a:t>Account_Type = ‘Savings’ </a:t>
            </a:r>
          </a:p>
          <a:p>
            <a:pPr algn="just"/>
            <a:r>
              <a:rPr lang="en-US" sz="1800" b="0">
                <a:latin typeface="Courier New" pitchFamily="49" charset="0"/>
              </a:rPr>
              <a:t>		</a:t>
            </a:r>
            <a:r>
              <a:rPr lang="en-US" sz="1800">
                <a:latin typeface="Courier New" pitchFamily="49" charset="0"/>
              </a:rPr>
              <a:t>AND</a:t>
            </a:r>
            <a:r>
              <a:rPr lang="en-US" sz="1800" b="0">
                <a:latin typeface="Courier New" pitchFamily="49" charset="0"/>
              </a:rPr>
              <a:t> Bank_Branch </a:t>
            </a:r>
            <a:r>
              <a:rPr lang="en-US" sz="1800">
                <a:latin typeface="Courier New" pitchFamily="49" charset="0"/>
              </a:rPr>
              <a:t>=</a:t>
            </a:r>
            <a:r>
              <a:rPr lang="en-US" sz="1800" b="0">
                <a:latin typeface="Courier New" pitchFamily="49" charset="0"/>
              </a:rPr>
              <a:t> ‘Capital Bank</a:t>
            </a:r>
            <a:r>
              <a:rPr lang="en-US" sz="1800">
                <a:latin typeface="Courier New" pitchFamily="49" charset="0"/>
              </a:rPr>
              <a:t>’;</a:t>
            </a:r>
          </a:p>
        </p:txBody>
      </p:sp>
      <p:sp>
        <p:nvSpPr>
          <p:cNvPr id="291845" name="Rectangle 5"/>
          <p:cNvSpPr>
            <a:spLocks noGrp="1" noChangeArrowheads="1"/>
          </p:cNvSpPr>
          <p:nvPr>
            <p:ph type="body" idx="4294967295"/>
          </p:nvPr>
        </p:nvSpPr>
        <p:spPr>
          <a:xfrm>
            <a:off x="0" y="1143000"/>
            <a:ext cx="9144000" cy="609600"/>
          </a:xfrm>
          <a:noFill/>
        </p:spPr>
        <p:txBody>
          <a:bodyPr/>
          <a:lstStyle/>
          <a:p>
            <a:pPr marL="800100" lvl="1" indent="-419100">
              <a:lnSpc>
                <a:spcPct val="80000"/>
              </a:lnSpc>
              <a:buClr>
                <a:schemeClr val="tx1"/>
              </a:buClr>
              <a:buFontTx/>
              <a:buChar char="•"/>
            </a:pPr>
            <a:endParaRPr lang="en-US" sz="2000" b="1" i="1">
              <a:solidFill>
                <a:srgbClr val="0000FF"/>
              </a:solidFill>
            </a:endParaRPr>
          </a:p>
          <a:p>
            <a:pPr marL="800100" lvl="1" indent="-419100">
              <a:lnSpc>
                <a:spcPct val="80000"/>
              </a:lnSpc>
              <a:buClr>
                <a:schemeClr val="tx1"/>
              </a:buClr>
              <a:buFontTx/>
              <a:buChar char="•"/>
            </a:pPr>
            <a:r>
              <a:rPr lang="en-US" sz="2000" b="1" i="1">
                <a:solidFill>
                  <a:srgbClr val="0000FF"/>
                </a:solidFill>
              </a:rPr>
              <a:t>List all Cust_ID, Cust_Last_Name where Account_type is ‘Savings’ and Bank_Branch is ‘Capital Bank’.</a:t>
            </a:r>
          </a:p>
        </p:txBody>
      </p:sp>
      <p:sp>
        <p:nvSpPr>
          <p:cNvPr id="291846" name="Rectangle 6"/>
          <p:cNvSpPr>
            <a:spLocks noGrp="1" noChangeArrowheads="1"/>
          </p:cNvSpPr>
          <p:nvPr>
            <p:ph type="title"/>
          </p:nvPr>
        </p:nvSpPr>
        <p:spPr/>
        <p:txBody>
          <a:bodyPr/>
          <a:lstStyle/>
          <a:p>
            <a:r>
              <a:rPr lang="en-US"/>
              <a:t>Logical operators</a:t>
            </a:r>
          </a:p>
        </p:txBody>
      </p:sp>
      <p:sp>
        <p:nvSpPr>
          <p:cNvPr id="291847" name="Rectangle 7"/>
          <p:cNvSpPr>
            <a:spLocks noChangeArrowheads="1"/>
          </p:cNvSpPr>
          <p:nvPr/>
        </p:nvSpPr>
        <p:spPr bwMode="auto">
          <a:xfrm>
            <a:off x="533400" y="4510088"/>
            <a:ext cx="8229600" cy="1617662"/>
          </a:xfrm>
          <a:prstGeom prst="rect">
            <a:avLst/>
          </a:prstGeom>
          <a:noFill/>
          <a:ln w="12700">
            <a:solidFill>
              <a:schemeClr val="tx1"/>
            </a:solidFill>
            <a:miter lim="800000"/>
            <a:headEnd/>
            <a:tailEnd/>
          </a:ln>
          <a:effectLst/>
        </p:spPr>
        <p:txBody>
          <a:bodyPr lIns="92075" tIns="46038" rIns="92075" bIns="46038">
            <a:spAutoFit/>
          </a:bodyPr>
          <a:lstStyle/>
          <a:p>
            <a:pPr algn="just"/>
            <a:r>
              <a:rPr lang="en-US" sz="1800">
                <a:latin typeface="Courier New" pitchFamily="49" charset="0"/>
              </a:rPr>
              <a:t>SELECT </a:t>
            </a:r>
            <a:r>
              <a:rPr lang="en-US" sz="1800" b="0">
                <a:latin typeface="Courier New" pitchFamily="49" charset="0"/>
              </a:rPr>
              <a:t>Cust_ID, Cust_Last_Name</a:t>
            </a:r>
            <a:r>
              <a:rPr lang="en-US" sz="1800">
                <a:latin typeface="Courier New" pitchFamily="49" charset="0"/>
              </a:rPr>
              <a:t>	</a:t>
            </a:r>
          </a:p>
          <a:p>
            <a:pPr algn="just"/>
            <a:r>
              <a:rPr lang="en-US" sz="1800">
                <a:latin typeface="Courier New" pitchFamily="49" charset="0"/>
              </a:rPr>
              <a:t>    FROM </a:t>
            </a:r>
            <a:r>
              <a:rPr lang="en-US" sz="1800" b="0">
                <a:latin typeface="Courier New" pitchFamily="49" charset="0"/>
              </a:rPr>
              <a:t>Customer_Details</a:t>
            </a:r>
            <a:r>
              <a:rPr lang="en-US" sz="1800">
                <a:latin typeface="Courier New" pitchFamily="49" charset="0"/>
              </a:rPr>
              <a:t>		</a:t>
            </a:r>
          </a:p>
          <a:p>
            <a:pPr algn="just"/>
            <a:r>
              <a:rPr lang="en-US" sz="1800">
                <a:latin typeface="Courier New" pitchFamily="49" charset="0"/>
              </a:rPr>
              <a:t>         WHERE NOT </a:t>
            </a:r>
            <a:r>
              <a:rPr lang="en-US" sz="1800" b="0">
                <a:latin typeface="Courier New" pitchFamily="49" charset="0"/>
              </a:rPr>
              <a:t>Account_Type </a:t>
            </a:r>
            <a:r>
              <a:rPr lang="en-US" sz="1800">
                <a:latin typeface="Courier New" pitchFamily="49" charset="0"/>
              </a:rPr>
              <a:t>=</a:t>
            </a:r>
            <a:r>
              <a:rPr lang="en-US" sz="1800" b="0">
                <a:latin typeface="Courier New" pitchFamily="49" charset="0"/>
              </a:rPr>
              <a:t> ‘Savings’</a:t>
            </a:r>
          </a:p>
          <a:p>
            <a:pPr algn="just"/>
            <a:r>
              <a:rPr lang="en-US" sz="1800" b="0">
                <a:latin typeface="Courier New" pitchFamily="49" charset="0"/>
              </a:rPr>
              <a:t>		</a:t>
            </a:r>
            <a:r>
              <a:rPr lang="en-US" sz="1800">
                <a:latin typeface="Courier New" pitchFamily="49" charset="0"/>
              </a:rPr>
              <a:t> AND NOT </a:t>
            </a:r>
            <a:r>
              <a:rPr lang="en-US" sz="1800" b="0">
                <a:latin typeface="Courier New" pitchFamily="49" charset="0"/>
              </a:rPr>
              <a:t>Bank_Branch </a:t>
            </a:r>
            <a:r>
              <a:rPr lang="en-US" sz="1800">
                <a:latin typeface="Courier New" pitchFamily="49" charset="0"/>
              </a:rPr>
              <a:t>=</a:t>
            </a:r>
            <a:r>
              <a:rPr lang="en-US" sz="1800" b="0">
                <a:latin typeface="Courier New" pitchFamily="49" charset="0"/>
              </a:rPr>
              <a:t> ‘Capital Bank’;</a:t>
            </a:r>
          </a:p>
        </p:txBody>
      </p:sp>
      <p:sp>
        <p:nvSpPr>
          <p:cNvPr id="291848" name="Rectangle 8"/>
          <p:cNvSpPr>
            <a:spLocks noChangeArrowheads="1"/>
          </p:cNvSpPr>
          <p:nvPr/>
        </p:nvSpPr>
        <p:spPr bwMode="auto">
          <a:xfrm>
            <a:off x="304800" y="3733800"/>
            <a:ext cx="8015288" cy="703263"/>
          </a:xfrm>
          <a:prstGeom prst="rect">
            <a:avLst/>
          </a:prstGeom>
          <a:noFill/>
          <a:ln w="9525">
            <a:noFill/>
            <a:miter lim="800000"/>
            <a:headEnd/>
            <a:tailEnd/>
          </a:ln>
          <a:effectLst/>
        </p:spPr>
        <p:txBody>
          <a:bodyPr/>
          <a:lstStyle/>
          <a:p>
            <a:pPr marL="190500" indent="-190500" algn="l" eaLnBrk="1" hangingPunct="1">
              <a:spcBef>
                <a:spcPct val="20000"/>
              </a:spcBef>
              <a:buClr>
                <a:schemeClr val="tx1"/>
              </a:buClr>
              <a:buSzTx/>
              <a:buFontTx/>
              <a:buChar char="•"/>
            </a:pPr>
            <a:r>
              <a:rPr lang="en-US" sz="2000" i="1">
                <a:solidFill>
                  <a:srgbClr val="0000FF"/>
                </a:solidFill>
              </a:rPr>
              <a:t>List all Cust_ID, Cust_Last_Name where neither Account_type is ‘Savings’ and nor Bank_Branch is ‘Capital Bank’</a:t>
            </a:r>
            <a:r>
              <a:rPr lang="en-US" sz="2000" b="0">
                <a:solidFill>
                  <a:srgbClr val="0000FF"/>
                </a:soli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1845">
                                            <p:txEl>
                                              <p:pRg st="1" end="1"/>
                                            </p:txEl>
                                          </p:spTgt>
                                        </p:tgtEl>
                                        <p:attrNameLst>
                                          <p:attrName>style.visibility</p:attrName>
                                        </p:attrNameLst>
                                      </p:cBhvr>
                                      <p:to>
                                        <p:strVal val="visible"/>
                                      </p:to>
                                    </p:set>
                                    <p:anim calcmode="lin" valueType="num">
                                      <p:cBhvr additive="base">
                                        <p:cTn id="7" dur="500" fill="hold"/>
                                        <p:tgtEl>
                                          <p:spTgt spid="29184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184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91842"/>
                                        </p:tgtEl>
                                        <p:attrNameLst>
                                          <p:attrName>style.visibility</p:attrName>
                                        </p:attrNameLst>
                                      </p:cBhvr>
                                      <p:to>
                                        <p:strVal val="visible"/>
                                      </p:to>
                                    </p:set>
                                    <p:animEffect transition="in" filter="dissolve">
                                      <p:cBhvr>
                                        <p:cTn id="13" dur="500"/>
                                        <p:tgtEl>
                                          <p:spTgt spid="29184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91848"/>
                                        </p:tgtEl>
                                        <p:attrNameLst>
                                          <p:attrName>style.visibility</p:attrName>
                                        </p:attrNameLst>
                                      </p:cBhvr>
                                      <p:to>
                                        <p:strVal val="visible"/>
                                      </p:to>
                                    </p:set>
                                    <p:anim calcmode="lin" valueType="num">
                                      <p:cBhvr additive="base">
                                        <p:cTn id="18" dur="500" fill="hold"/>
                                        <p:tgtEl>
                                          <p:spTgt spid="291848"/>
                                        </p:tgtEl>
                                        <p:attrNameLst>
                                          <p:attrName>ppt_x</p:attrName>
                                        </p:attrNameLst>
                                      </p:cBhvr>
                                      <p:tavLst>
                                        <p:tav tm="0">
                                          <p:val>
                                            <p:strVal val="#ppt_x"/>
                                          </p:val>
                                        </p:tav>
                                        <p:tav tm="100000">
                                          <p:val>
                                            <p:strVal val="#ppt_x"/>
                                          </p:val>
                                        </p:tav>
                                      </p:tavLst>
                                    </p:anim>
                                    <p:anim calcmode="lin" valueType="num">
                                      <p:cBhvr additive="base">
                                        <p:cTn id="19" dur="500" fill="hold"/>
                                        <p:tgtEl>
                                          <p:spTgt spid="29184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91847"/>
                                        </p:tgtEl>
                                        <p:attrNameLst>
                                          <p:attrName>style.visibility</p:attrName>
                                        </p:attrNameLst>
                                      </p:cBhvr>
                                      <p:to>
                                        <p:strVal val="visible"/>
                                      </p:to>
                                    </p:set>
                                    <p:animEffect transition="in" filter="dissolve">
                                      <p:cBhvr>
                                        <p:cTn id="24" dur="500"/>
                                        <p:tgtEl>
                                          <p:spTgt spid="2918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842" grpId="0" animBg="1" autoUpdateAnimBg="0"/>
      <p:bldP spid="291845" grpId="0" uiExpand="1" build="p"/>
      <p:bldP spid="291847" grpId="0" animBg="1" autoUpdateAnimBg="0"/>
      <p:bldP spid="291848" grpId="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3890" name="Rectangle 2"/>
          <p:cNvSpPr>
            <a:spLocks noChangeArrowheads="1"/>
          </p:cNvSpPr>
          <p:nvPr/>
        </p:nvSpPr>
        <p:spPr bwMode="auto">
          <a:xfrm>
            <a:off x="381000" y="2819400"/>
            <a:ext cx="8534400" cy="1617663"/>
          </a:xfrm>
          <a:prstGeom prst="rect">
            <a:avLst/>
          </a:prstGeom>
          <a:noFill/>
          <a:ln w="12700">
            <a:solidFill>
              <a:schemeClr val="tx1"/>
            </a:solidFill>
            <a:miter lim="800000"/>
            <a:headEnd/>
            <a:tailEnd/>
          </a:ln>
          <a:effectLst/>
        </p:spPr>
        <p:txBody>
          <a:bodyPr lIns="92075" tIns="46038" rIns="92075" bIns="46038">
            <a:spAutoFit/>
          </a:bodyPr>
          <a:lstStyle/>
          <a:p>
            <a:pPr algn="just"/>
            <a:r>
              <a:rPr lang="en-US" sz="1800">
                <a:latin typeface="Courier New" pitchFamily="49" charset="0"/>
              </a:rPr>
              <a:t>SELECT </a:t>
            </a:r>
            <a:r>
              <a:rPr lang="en-US" sz="1800" b="0">
                <a:latin typeface="Courier New" pitchFamily="49" charset="0"/>
              </a:rPr>
              <a:t>Cust_ID, Cust_Last_Name</a:t>
            </a:r>
            <a:r>
              <a:rPr lang="en-US" sz="1800">
                <a:latin typeface="Courier New" pitchFamily="49" charset="0"/>
              </a:rPr>
              <a:t>	</a:t>
            </a:r>
          </a:p>
          <a:p>
            <a:pPr algn="just"/>
            <a:r>
              <a:rPr lang="en-US" sz="1800">
                <a:latin typeface="Courier New" pitchFamily="49" charset="0"/>
              </a:rPr>
              <a:t>     FROM </a:t>
            </a:r>
            <a:r>
              <a:rPr lang="en-US" sz="1800" b="0">
                <a:latin typeface="Courier New" pitchFamily="49" charset="0"/>
              </a:rPr>
              <a:t>Customer_Details</a:t>
            </a:r>
            <a:r>
              <a:rPr lang="en-US" sz="1800">
                <a:latin typeface="Courier New" pitchFamily="49" charset="0"/>
              </a:rPr>
              <a:t>		</a:t>
            </a:r>
          </a:p>
          <a:p>
            <a:pPr algn="just"/>
            <a:r>
              <a:rPr lang="en-US" sz="1800">
                <a:latin typeface="Courier New" pitchFamily="49" charset="0"/>
              </a:rPr>
              <a:t>	WHERE </a:t>
            </a:r>
            <a:r>
              <a:rPr lang="en-US" sz="1800" b="0">
                <a:latin typeface="Courier New" pitchFamily="49" charset="0"/>
              </a:rPr>
              <a:t>Account_Type </a:t>
            </a:r>
            <a:r>
              <a:rPr lang="en-US" sz="1800">
                <a:latin typeface="Courier New" pitchFamily="49" charset="0"/>
              </a:rPr>
              <a:t>=</a:t>
            </a:r>
            <a:r>
              <a:rPr lang="en-US" sz="1800" b="0">
                <a:latin typeface="Courier New" pitchFamily="49" charset="0"/>
              </a:rPr>
              <a:t> ‘Savings’  </a:t>
            </a:r>
          </a:p>
          <a:p>
            <a:pPr algn="just"/>
            <a:r>
              <a:rPr lang="en-US" sz="1800" b="0">
                <a:latin typeface="Courier New" pitchFamily="49" charset="0"/>
              </a:rPr>
              <a:t>		</a:t>
            </a:r>
            <a:r>
              <a:rPr lang="en-US" sz="1800">
                <a:latin typeface="Courier New" pitchFamily="49" charset="0"/>
              </a:rPr>
              <a:t>OR</a:t>
            </a:r>
            <a:r>
              <a:rPr lang="en-US" sz="1800" b="0">
                <a:latin typeface="Courier New" pitchFamily="49" charset="0"/>
              </a:rPr>
              <a:t>  Bank_Branch </a:t>
            </a:r>
            <a:r>
              <a:rPr lang="en-US" sz="1800">
                <a:latin typeface="Courier New" pitchFamily="49" charset="0"/>
              </a:rPr>
              <a:t>=</a:t>
            </a:r>
            <a:r>
              <a:rPr lang="en-US" sz="1800" b="0">
                <a:latin typeface="Courier New" pitchFamily="49" charset="0"/>
              </a:rPr>
              <a:t> ‘Capital Bank’;</a:t>
            </a:r>
          </a:p>
        </p:txBody>
      </p:sp>
      <p:sp>
        <p:nvSpPr>
          <p:cNvPr id="293891" name="Rectangle 3"/>
          <p:cNvSpPr>
            <a:spLocks noGrp="1" noChangeArrowheads="1"/>
          </p:cNvSpPr>
          <p:nvPr>
            <p:ph type="body" idx="4294967295"/>
          </p:nvPr>
        </p:nvSpPr>
        <p:spPr>
          <a:xfrm>
            <a:off x="228600" y="990600"/>
            <a:ext cx="8915400" cy="1600200"/>
          </a:xfrm>
          <a:noFill/>
        </p:spPr>
        <p:txBody>
          <a:bodyPr/>
          <a:lstStyle/>
          <a:p>
            <a:pPr algn="just">
              <a:lnSpc>
                <a:spcPct val="80000"/>
              </a:lnSpc>
              <a:buClr>
                <a:schemeClr val="tx1"/>
              </a:buClr>
            </a:pPr>
            <a:endParaRPr lang="en-US" b="1" i="1">
              <a:solidFill>
                <a:srgbClr val="0000FF"/>
              </a:solidFill>
            </a:endParaRPr>
          </a:p>
          <a:p>
            <a:pPr algn="just">
              <a:lnSpc>
                <a:spcPct val="80000"/>
              </a:lnSpc>
              <a:buClr>
                <a:schemeClr val="tx1"/>
              </a:buClr>
            </a:pPr>
            <a:endParaRPr lang="en-US" b="1" i="1">
              <a:solidFill>
                <a:srgbClr val="0000FF"/>
              </a:solidFill>
            </a:endParaRPr>
          </a:p>
          <a:p>
            <a:pPr algn="just">
              <a:lnSpc>
                <a:spcPct val="80000"/>
              </a:lnSpc>
              <a:buClr>
                <a:schemeClr val="tx1"/>
              </a:buClr>
            </a:pPr>
            <a:r>
              <a:rPr lang="en-US" b="1" i="1">
                <a:solidFill>
                  <a:srgbClr val="0000FF"/>
                </a:solidFill>
              </a:rPr>
              <a:t>List all Cust_ID, Cust_Last_Name where either Account_type is </a:t>
            </a:r>
          </a:p>
          <a:p>
            <a:pPr algn="just">
              <a:lnSpc>
                <a:spcPct val="80000"/>
              </a:lnSpc>
              <a:buClr>
                <a:schemeClr val="tx1"/>
              </a:buClr>
              <a:buFontTx/>
              <a:buNone/>
            </a:pPr>
            <a:r>
              <a:rPr lang="en-US" b="1" i="1">
                <a:solidFill>
                  <a:srgbClr val="0000FF"/>
                </a:solidFill>
              </a:rPr>
              <a:t>‘Savings’   or Bank_Branch is ‘Capital Bank’.</a:t>
            </a:r>
          </a:p>
        </p:txBody>
      </p:sp>
      <p:sp>
        <p:nvSpPr>
          <p:cNvPr id="293892" name="Rectangle 4"/>
          <p:cNvSpPr>
            <a:spLocks noGrp="1" noChangeArrowheads="1"/>
          </p:cNvSpPr>
          <p:nvPr>
            <p:ph type="title"/>
          </p:nvPr>
        </p:nvSpPr>
        <p:spPr/>
        <p:txBody>
          <a:bodyPr/>
          <a:lstStyle/>
          <a:p>
            <a:r>
              <a:rPr lang="en-US"/>
              <a:t>Logical operators</a:t>
            </a:r>
          </a:p>
        </p:txBody>
      </p:sp>
      <p:sp>
        <p:nvSpPr>
          <p:cNvPr id="293895" name="Rectangle 7"/>
          <p:cNvSpPr>
            <a:spLocks noChangeArrowheads="1"/>
          </p:cNvSpPr>
          <p:nvPr/>
        </p:nvSpPr>
        <p:spPr bwMode="auto">
          <a:xfrm>
            <a:off x="609600" y="4800600"/>
            <a:ext cx="7658100" cy="519113"/>
          </a:xfrm>
          <a:prstGeom prst="rect">
            <a:avLst/>
          </a:prstGeom>
          <a:noFill/>
          <a:ln w="9525">
            <a:noFill/>
            <a:miter lim="800000"/>
            <a:headEnd/>
            <a:tailEnd/>
          </a:ln>
          <a:effectLst/>
        </p:spPr>
        <p:txBody>
          <a:bodyPr lIns="92075" tIns="46038" rIns="92075" bIns="46038">
            <a:spAutoFit/>
          </a:bodyPr>
          <a:lstStyle/>
          <a:p>
            <a:pPr algn="l">
              <a:spcBef>
                <a:spcPct val="0"/>
              </a:spcBef>
              <a:buClrTx/>
              <a:buSzTx/>
              <a:buFontTx/>
              <a:buNone/>
            </a:pPr>
            <a:r>
              <a:rPr lang="en-US" sz="2800" b="0">
                <a:solidFill>
                  <a:schemeClr val="bg2"/>
                </a:solidFill>
                <a:latin typeface="Book Antiqua" pitchFamily="18" charset="0"/>
              </a:rPr>
              <a:t>Logical operator: AND, OR, and NOT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3891">
                                            <p:txEl>
                                              <p:pRg st="2" end="2"/>
                                            </p:txEl>
                                          </p:spTgt>
                                        </p:tgtEl>
                                        <p:attrNameLst>
                                          <p:attrName>style.visibility</p:attrName>
                                        </p:attrNameLst>
                                      </p:cBhvr>
                                      <p:to>
                                        <p:strVal val="visible"/>
                                      </p:to>
                                    </p:set>
                                    <p:anim calcmode="lin" valueType="num">
                                      <p:cBhvr additive="base">
                                        <p:cTn id="7" dur="500" fill="hold"/>
                                        <p:tgtEl>
                                          <p:spTgt spid="29389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38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3891">
                                            <p:txEl>
                                              <p:pRg st="3" end="3"/>
                                            </p:txEl>
                                          </p:spTgt>
                                        </p:tgtEl>
                                        <p:attrNameLst>
                                          <p:attrName>style.visibility</p:attrName>
                                        </p:attrNameLst>
                                      </p:cBhvr>
                                      <p:to>
                                        <p:strVal val="visible"/>
                                      </p:to>
                                    </p:set>
                                    <p:anim calcmode="lin" valueType="num">
                                      <p:cBhvr additive="base">
                                        <p:cTn id="13" dur="500" fill="hold"/>
                                        <p:tgtEl>
                                          <p:spTgt spid="293891">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389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293890"/>
                                        </p:tgtEl>
                                        <p:attrNameLst>
                                          <p:attrName>style.visibility</p:attrName>
                                        </p:attrNameLst>
                                      </p:cBhvr>
                                      <p:to>
                                        <p:strVal val="visible"/>
                                      </p:to>
                                    </p:set>
                                    <p:animEffect transition="in" filter="dissolve">
                                      <p:cBhvr>
                                        <p:cTn id="19" dur="500"/>
                                        <p:tgtEl>
                                          <p:spTgt spid="293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0" grpId="0" animBg="1" autoUpdateAnimBg="0"/>
      <p:bldP spid="293891"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457200" y="1981200"/>
            <a:ext cx="8321675" cy="366713"/>
          </a:xfrm>
          <a:prstGeom prst="rect">
            <a:avLst/>
          </a:prstGeom>
          <a:solidFill>
            <a:schemeClr val="tx2"/>
          </a:solidFill>
          <a:ln w="9525">
            <a:noFill/>
            <a:miter lim="800000"/>
            <a:headEnd/>
            <a:tailEnd/>
          </a:ln>
          <a:effectLst/>
        </p:spPr>
        <p:txBody>
          <a:bodyPr lIns="92075" tIns="46038" rIns="92075" bIns="46038">
            <a:spAutoFit/>
          </a:bodyPr>
          <a:lstStyle/>
          <a:p>
            <a:pPr marL="342900" indent="-342900" algn="l">
              <a:spcBef>
                <a:spcPct val="0"/>
              </a:spcBef>
              <a:buClrTx/>
              <a:buSzTx/>
              <a:buFontTx/>
              <a:buNone/>
            </a:pPr>
            <a:r>
              <a:rPr lang="en-US" sz="1800" i="1">
                <a:solidFill>
                  <a:schemeClr val="bg1"/>
                </a:solidFill>
              </a:rPr>
              <a:t>List all Account_Nos with balance in the range $10000.00 to $20000.00.</a:t>
            </a:r>
          </a:p>
        </p:txBody>
      </p:sp>
      <p:sp>
        <p:nvSpPr>
          <p:cNvPr id="30723" name="Rectangle 3"/>
          <p:cNvSpPr>
            <a:spLocks noChangeArrowheads="1"/>
          </p:cNvSpPr>
          <p:nvPr/>
        </p:nvSpPr>
        <p:spPr bwMode="auto">
          <a:xfrm>
            <a:off x="533400" y="2514600"/>
            <a:ext cx="8153400" cy="3681413"/>
          </a:xfrm>
          <a:prstGeom prst="rect">
            <a:avLst/>
          </a:prstGeom>
          <a:noFill/>
          <a:ln w="12700">
            <a:solidFill>
              <a:schemeClr val="tx1"/>
            </a:solidFill>
            <a:miter lim="800000"/>
            <a:headEnd/>
            <a:tailEnd/>
          </a:ln>
          <a:effectLst/>
        </p:spPr>
        <p:txBody>
          <a:bodyPr lIns="92075" tIns="46038" rIns="92075" bIns="46038">
            <a:spAutoFit/>
          </a:bodyPr>
          <a:lstStyle/>
          <a:p>
            <a:pPr algn="l"/>
            <a:r>
              <a:rPr lang="en-US" sz="1800">
                <a:latin typeface="Courier New" pitchFamily="49" charset="0"/>
              </a:rPr>
              <a:t>SELECT</a:t>
            </a:r>
            <a:r>
              <a:rPr lang="en-US" sz="1800" b="0">
                <a:latin typeface="Courier New" pitchFamily="49" charset="0"/>
              </a:rPr>
              <a:t> Account_No </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Customer_Transaction</a:t>
            </a:r>
            <a:endParaRPr lang="en-US" sz="1800">
              <a:latin typeface="Courier New" pitchFamily="49" charset="0"/>
            </a:endParaRPr>
          </a:p>
          <a:p>
            <a:pPr algn="l"/>
            <a:r>
              <a:rPr lang="en-US" sz="1800">
                <a:latin typeface="Courier New" pitchFamily="49" charset="0"/>
              </a:rPr>
              <a:t>      WHERE</a:t>
            </a:r>
            <a:r>
              <a:rPr lang="en-US" sz="1800" b="0">
                <a:latin typeface="Courier New" pitchFamily="49" charset="0"/>
              </a:rPr>
              <a:t> Total_Available_Balance_in_Dollars &gt;= 10000.00 </a:t>
            </a:r>
          </a:p>
          <a:p>
            <a:pPr algn="l"/>
            <a:r>
              <a:rPr lang="en-US" sz="1800" b="0">
                <a:latin typeface="Courier New" pitchFamily="49" charset="0"/>
              </a:rPr>
              <a:t>       </a:t>
            </a:r>
            <a:r>
              <a:rPr lang="en-US" sz="1800">
                <a:latin typeface="Courier New" pitchFamily="49" charset="0"/>
              </a:rPr>
              <a:t>AND</a:t>
            </a:r>
            <a:r>
              <a:rPr lang="en-US" sz="1800" b="0">
                <a:latin typeface="Courier New" pitchFamily="49" charset="0"/>
              </a:rPr>
              <a:t> Total_Available_Balance_in_Dollars &lt;= 20000.00;</a:t>
            </a:r>
          </a:p>
          <a:p>
            <a:pPr algn="l"/>
            <a:r>
              <a:rPr lang="en-US" sz="1800" b="0"/>
              <a:t>Or</a:t>
            </a:r>
          </a:p>
          <a:p>
            <a:pPr algn="l"/>
            <a:r>
              <a:rPr lang="en-US" sz="1800">
                <a:latin typeface="Courier New" pitchFamily="49" charset="0"/>
              </a:rPr>
              <a:t>SELECT</a:t>
            </a:r>
            <a:r>
              <a:rPr lang="en-US" sz="1800" b="0">
                <a:latin typeface="Courier New" pitchFamily="49" charset="0"/>
              </a:rPr>
              <a:t> Account_No</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Customer_Transaction</a:t>
            </a:r>
            <a:endParaRPr lang="en-US" sz="1800">
              <a:latin typeface="Courier New" pitchFamily="49" charset="0"/>
            </a:endParaRPr>
          </a:p>
          <a:p>
            <a:pPr algn="l"/>
            <a:r>
              <a:rPr lang="en-US" sz="1800">
                <a:latin typeface="Courier New" pitchFamily="49" charset="0"/>
              </a:rPr>
              <a:t>          WHERE</a:t>
            </a:r>
            <a:r>
              <a:rPr lang="en-US" sz="1800" b="0">
                <a:latin typeface="Courier New" pitchFamily="49" charset="0"/>
              </a:rPr>
              <a:t> Total_Available_Balance_in_Dollars </a:t>
            </a:r>
          </a:p>
          <a:p>
            <a:pPr algn="l"/>
            <a:r>
              <a:rPr lang="en-US" sz="1800" b="0">
                <a:latin typeface="Courier New" pitchFamily="49" charset="0"/>
              </a:rPr>
              <a:t>                   </a:t>
            </a:r>
            <a:r>
              <a:rPr lang="en-US" sz="1800">
                <a:latin typeface="Courier New" pitchFamily="49" charset="0"/>
              </a:rPr>
              <a:t>BETWEEN</a:t>
            </a:r>
            <a:r>
              <a:rPr lang="en-US" sz="1800" b="0">
                <a:latin typeface="Courier New" pitchFamily="49" charset="0"/>
              </a:rPr>
              <a:t> 10000.00 </a:t>
            </a:r>
            <a:r>
              <a:rPr lang="en-US" sz="1800">
                <a:latin typeface="Courier New" pitchFamily="49" charset="0"/>
              </a:rPr>
              <a:t>AND</a:t>
            </a:r>
            <a:r>
              <a:rPr lang="en-US" sz="1800" b="0">
                <a:latin typeface="Courier New" pitchFamily="49" charset="0"/>
              </a:rPr>
              <a:t> 20000.00;</a:t>
            </a:r>
          </a:p>
        </p:txBody>
      </p:sp>
      <p:sp>
        <p:nvSpPr>
          <p:cNvPr id="30725" name="Rectangle 5"/>
          <p:cNvSpPr>
            <a:spLocks noGrp="1" noChangeArrowheads="1"/>
          </p:cNvSpPr>
          <p:nvPr>
            <p:ph type="title"/>
          </p:nvPr>
        </p:nvSpPr>
        <p:spPr/>
        <p:txBody>
          <a:bodyPr/>
          <a:lstStyle/>
          <a:p>
            <a:r>
              <a:rPr lang="en-US"/>
              <a:t>Retrieval using BETWEEN</a:t>
            </a:r>
          </a:p>
        </p:txBody>
      </p:sp>
      <p:pic>
        <p:nvPicPr>
          <p:cNvPr id="30731" name="Picture 11"/>
          <p:cNvPicPr>
            <a:picLocks noChangeAspect="1" noChangeArrowheads="1"/>
          </p:cNvPicPr>
          <p:nvPr>
            <p:ph idx="1"/>
          </p:nvPr>
        </p:nvPicPr>
        <p:blipFill>
          <a:blip r:embed="rId3" cstate="print"/>
          <a:srcRect/>
          <a:stretch>
            <a:fillRect/>
          </a:stretch>
        </p:blipFill>
        <p:spPr>
          <a:xfrm>
            <a:off x="381000" y="1219200"/>
            <a:ext cx="8305800" cy="612775"/>
          </a:xfrm>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additive="base">
                                        <p:cTn id="7" dur="500" fill="hold"/>
                                        <p:tgtEl>
                                          <p:spTgt spid="30722"/>
                                        </p:tgtEl>
                                        <p:attrNameLst>
                                          <p:attrName>ppt_x</p:attrName>
                                        </p:attrNameLst>
                                      </p:cBhvr>
                                      <p:tavLst>
                                        <p:tav tm="0">
                                          <p:val>
                                            <p:strVal val="#ppt_x"/>
                                          </p:val>
                                        </p:tav>
                                        <p:tav tm="100000">
                                          <p:val>
                                            <p:strVal val="#ppt_x"/>
                                          </p:val>
                                        </p:tav>
                                      </p:tavLst>
                                    </p:anim>
                                    <p:anim calcmode="lin" valueType="num">
                                      <p:cBhvr additive="base">
                                        <p:cTn id="8" dur="500" fill="hold"/>
                                        <p:tgtEl>
                                          <p:spTgt spid="307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9" presetClass="entr" presetSubtype="0" fill="hold" nodeType="clickEffect">
                                  <p:stCondLst>
                                    <p:cond delay="0"/>
                                  </p:stCondLst>
                                  <p:childTnLst>
                                    <p:set>
                                      <p:cBhvr>
                                        <p:cTn id="12" dur="1" fill="hold">
                                          <p:stCondLst>
                                            <p:cond delay="0"/>
                                          </p:stCondLst>
                                        </p:cTn>
                                        <p:tgtEl>
                                          <p:spTgt spid="30723">
                                            <p:txEl>
                                              <p:pRg st="0" end="0"/>
                                            </p:txEl>
                                          </p:spTgt>
                                        </p:tgtEl>
                                        <p:attrNameLst>
                                          <p:attrName>style.visibility</p:attrName>
                                        </p:attrNameLst>
                                      </p:cBhvr>
                                      <p:to>
                                        <p:strVal val="visible"/>
                                      </p:to>
                                    </p:set>
                                    <p:anim calcmode="lin" valueType="num">
                                      <p:cBhvr>
                                        <p:cTn id="13" dur="1000" fill="hold"/>
                                        <p:tgtEl>
                                          <p:spTgt spid="30723">
                                            <p:txEl>
                                              <p:pRg st="0" end="0"/>
                                            </p:txEl>
                                          </p:spTgt>
                                        </p:tgtEl>
                                        <p:attrNameLst>
                                          <p:attrName>ppt_x</p:attrName>
                                        </p:attrNameLst>
                                      </p:cBhvr>
                                      <p:tavLst>
                                        <p:tav tm="0">
                                          <p:val>
                                            <p:strVal val="#ppt_x-.2"/>
                                          </p:val>
                                        </p:tav>
                                        <p:tav tm="100000">
                                          <p:val>
                                            <p:strVal val="#ppt_x"/>
                                          </p:val>
                                        </p:tav>
                                      </p:tavLst>
                                    </p:anim>
                                    <p:anim calcmode="lin" valueType="num">
                                      <p:cBhvr>
                                        <p:cTn id="14" dur="1000" fill="hold"/>
                                        <p:tgtEl>
                                          <p:spTgt spid="3072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30723">
                                            <p:txEl>
                                              <p:pRg st="0" end="0"/>
                                            </p:txEl>
                                          </p:spTgt>
                                        </p:tgtEl>
                                      </p:cBhvr>
                                    </p:animEffect>
                                  </p:childTnLst>
                                </p:cTn>
                              </p:par>
                              <p:par>
                                <p:cTn id="16" presetID="29" presetClass="entr" presetSubtype="0" fill="hold" nodeType="withEffect">
                                  <p:stCondLst>
                                    <p:cond delay="0"/>
                                  </p:stCondLst>
                                  <p:childTnLst>
                                    <p:set>
                                      <p:cBhvr>
                                        <p:cTn id="17" dur="1" fill="hold">
                                          <p:stCondLst>
                                            <p:cond delay="0"/>
                                          </p:stCondLst>
                                        </p:cTn>
                                        <p:tgtEl>
                                          <p:spTgt spid="30723">
                                            <p:txEl>
                                              <p:pRg st="1" end="1"/>
                                            </p:txEl>
                                          </p:spTgt>
                                        </p:tgtEl>
                                        <p:attrNameLst>
                                          <p:attrName>style.visibility</p:attrName>
                                        </p:attrNameLst>
                                      </p:cBhvr>
                                      <p:to>
                                        <p:strVal val="visible"/>
                                      </p:to>
                                    </p:set>
                                    <p:anim calcmode="lin" valueType="num">
                                      <p:cBhvr>
                                        <p:cTn id="18" dur="1000" fill="hold"/>
                                        <p:tgtEl>
                                          <p:spTgt spid="30723">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3072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0723">
                                            <p:txEl>
                                              <p:pRg st="1" end="1"/>
                                            </p:txEl>
                                          </p:spTgt>
                                        </p:tgtEl>
                                      </p:cBhvr>
                                    </p:animEffect>
                                  </p:childTnLst>
                                </p:cTn>
                              </p:par>
                              <p:par>
                                <p:cTn id="21" presetID="29" presetClass="entr" presetSubtype="0" fill="hold" nodeType="withEffect">
                                  <p:stCondLst>
                                    <p:cond delay="0"/>
                                  </p:stCondLst>
                                  <p:childTnLst>
                                    <p:set>
                                      <p:cBhvr>
                                        <p:cTn id="22" dur="1" fill="hold">
                                          <p:stCondLst>
                                            <p:cond delay="0"/>
                                          </p:stCondLst>
                                        </p:cTn>
                                        <p:tgtEl>
                                          <p:spTgt spid="30723">
                                            <p:txEl>
                                              <p:pRg st="2" end="2"/>
                                            </p:txEl>
                                          </p:spTgt>
                                        </p:tgtEl>
                                        <p:attrNameLst>
                                          <p:attrName>style.visibility</p:attrName>
                                        </p:attrNameLst>
                                      </p:cBhvr>
                                      <p:to>
                                        <p:strVal val="visible"/>
                                      </p:to>
                                    </p:set>
                                    <p:anim calcmode="lin" valueType="num">
                                      <p:cBhvr>
                                        <p:cTn id="23" dur="1000" fill="hold"/>
                                        <p:tgtEl>
                                          <p:spTgt spid="30723">
                                            <p:txEl>
                                              <p:pRg st="2" end="2"/>
                                            </p:txEl>
                                          </p:spTgt>
                                        </p:tgtEl>
                                        <p:attrNameLst>
                                          <p:attrName>ppt_x</p:attrName>
                                        </p:attrNameLst>
                                      </p:cBhvr>
                                      <p:tavLst>
                                        <p:tav tm="0">
                                          <p:val>
                                            <p:strVal val="#ppt_x-.2"/>
                                          </p:val>
                                        </p:tav>
                                        <p:tav tm="100000">
                                          <p:val>
                                            <p:strVal val="#ppt_x"/>
                                          </p:val>
                                        </p:tav>
                                      </p:tavLst>
                                    </p:anim>
                                    <p:anim calcmode="lin" valueType="num">
                                      <p:cBhvr>
                                        <p:cTn id="24" dur="1000" fill="hold"/>
                                        <p:tgtEl>
                                          <p:spTgt spid="3072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5" dur="1000"/>
                                        <p:tgtEl>
                                          <p:spTgt spid="30723">
                                            <p:txEl>
                                              <p:pRg st="2" end="2"/>
                                            </p:txEl>
                                          </p:spTgt>
                                        </p:tgtEl>
                                      </p:cBhvr>
                                    </p:animEffect>
                                  </p:childTnLst>
                                </p:cTn>
                              </p:par>
                              <p:par>
                                <p:cTn id="26" presetID="29" presetClass="entr" presetSubtype="0" fill="hold" nodeType="withEffect">
                                  <p:stCondLst>
                                    <p:cond delay="0"/>
                                  </p:stCondLst>
                                  <p:childTnLst>
                                    <p:set>
                                      <p:cBhvr>
                                        <p:cTn id="27" dur="1" fill="hold">
                                          <p:stCondLst>
                                            <p:cond delay="0"/>
                                          </p:stCondLst>
                                        </p:cTn>
                                        <p:tgtEl>
                                          <p:spTgt spid="30723">
                                            <p:txEl>
                                              <p:pRg st="3" end="3"/>
                                            </p:txEl>
                                          </p:spTgt>
                                        </p:tgtEl>
                                        <p:attrNameLst>
                                          <p:attrName>style.visibility</p:attrName>
                                        </p:attrNameLst>
                                      </p:cBhvr>
                                      <p:to>
                                        <p:strVal val="visible"/>
                                      </p:to>
                                    </p:set>
                                    <p:anim calcmode="lin" valueType="num">
                                      <p:cBhvr>
                                        <p:cTn id="28" dur="1000" fill="hold"/>
                                        <p:tgtEl>
                                          <p:spTgt spid="30723">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3072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072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30723">
                                            <p:txEl>
                                              <p:pRg st="4" end="4"/>
                                            </p:txEl>
                                          </p:spTgt>
                                        </p:tgtEl>
                                        <p:attrNameLst>
                                          <p:attrName>style.visibility</p:attrName>
                                        </p:attrNameLst>
                                      </p:cBhvr>
                                      <p:to>
                                        <p:strVal val="visible"/>
                                      </p:to>
                                    </p:set>
                                    <p:anim calcmode="lin" valueType="num">
                                      <p:cBhvr>
                                        <p:cTn id="35" dur="1000" fill="hold"/>
                                        <p:tgtEl>
                                          <p:spTgt spid="30723">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3072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0723">
                                            <p:txEl>
                                              <p:pRg st="4" end="4"/>
                                            </p:txEl>
                                          </p:spTgt>
                                        </p:tgtEl>
                                      </p:cBhvr>
                                    </p:animEffect>
                                  </p:childTnLst>
                                </p:cTn>
                              </p:par>
                              <p:par>
                                <p:cTn id="38" presetID="29" presetClass="entr" presetSubtype="0" fill="hold" nodeType="withEffect">
                                  <p:stCondLst>
                                    <p:cond delay="0"/>
                                  </p:stCondLst>
                                  <p:childTnLst>
                                    <p:set>
                                      <p:cBhvr>
                                        <p:cTn id="39" dur="1" fill="hold">
                                          <p:stCondLst>
                                            <p:cond delay="0"/>
                                          </p:stCondLst>
                                        </p:cTn>
                                        <p:tgtEl>
                                          <p:spTgt spid="30723">
                                            <p:txEl>
                                              <p:pRg st="5" end="5"/>
                                            </p:txEl>
                                          </p:spTgt>
                                        </p:tgtEl>
                                        <p:attrNameLst>
                                          <p:attrName>style.visibility</p:attrName>
                                        </p:attrNameLst>
                                      </p:cBhvr>
                                      <p:to>
                                        <p:strVal val="visible"/>
                                      </p:to>
                                    </p:set>
                                    <p:anim calcmode="lin" valueType="num">
                                      <p:cBhvr>
                                        <p:cTn id="40" dur="1000" fill="hold"/>
                                        <p:tgtEl>
                                          <p:spTgt spid="30723">
                                            <p:txEl>
                                              <p:pRg st="5" end="5"/>
                                            </p:txEl>
                                          </p:spTgt>
                                        </p:tgtEl>
                                        <p:attrNameLst>
                                          <p:attrName>ppt_x</p:attrName>
                                        </p:attrNameLst>
                                      </p:cBhvr>
                                      <p:tavLst>
                                        <p:tav tm="0">
                                          <p:val>
                                            <p:strVal val="#ppt_x-.2"/>
                                          </p:val>
                                        </p:tav>
                                        <p:tav tm="100000">
                                          <p:val>
                                            <p:strVal val="#ppt_x"/>
                                          </p:val>
                                        </p:tav>
                                      </p:tavLst>
                                    </p:anim>
                                    <p:anim calcmode="lin" valueType="num">
                                      <p:cBhvr>
                                        <p:cTn id="41" dur="1000" fill="hold"/>
                                        <p:tgtEl>
                                          <p:spTgt spid="3072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2" dur="1000"/>
                                        <p:tgtEl>
                                          <p:spTgt spid="30723">
                                            <p:txEl>
                                              <p:pRg st="5" end="5"/>
                                            </p:txEl>
                                          </p:spTgt>
                                        </p:tgtEl>
                                      </p:cBhvr>
                                    </p:animEffect>
                                  </p:childTnLst>
                                </p:cTn>
                              </p:par>
                              <p:par>
                                <p:cTn id="43" presetID="29" presetClass="entr" presetSubtype="0" fill="hold" nodeType="withEffect">
                                  <p:stCondLst>
                                    <p:cond delay="0"/>
                                  </p:stCondLst>
                                  <p:childTnLst>
                                    <p:set>
                                      <p:cBhvr>
                                        <p:cTn id="44" dur="1" fill="hold">
                                          <p:stCondLst>
                                            <p:cond delay="0"/>
                                          </p:stCondLst>
                                        </p:cTn>
                                        <p:tgtEl>
                                          <p:spTgt spid="30723">
                                            <p:txEl>
                                              <p:pRg st="6" end="6"/>
                                            </p:txEl>
                                          </p:spTgt>
                                        </p:tgtEl>
                                        <p:attrNameLst>
                                          <p:attrName>style.visibility</p:attrName>
                                        </p:attrNameLst>
                                      </p:cBhvr>
                                      <p:to>
                                        <p:strVal val="visible"/>
                                      </p:to>
                                    </p:set>
                                    <p:anim calcmode="lin" valueType="num">
                                      <p:cBhvr>
                                        <p:cTn id="45" dur="1000" fill="hold"/>
                                        <p:tgtEl>
                                          <p:spTgt spid="30723">
                                            <p:txEl>
                                              <p:pRg st="6" end="6"/>
                                            </p:txEl>
                                          </p:spTgt>
                                        </p:tgtEl>
                                        <p:attrNameLst>
                                          <p:attrName>ppt_x</p:attrName>
                                        </p:attrNameLst>
                                      </p:cBhvr>
                                      <p:tavLst>
                                        <p:tav tm="0">
                                          <p:val>
                                            <p:strVal val="#ppt_x-.2"/>
                                          </p:val>
                                        </p:tav>
                                        <p:tav tm="100000">
                                          <p:val>
                                            <p:strVal val="#ppt_x"/>
                                          </p:val>
                                        </p:tav>
                                      </p:tavLst>
                                    </p:anim>
                                    <p:anim calcmode="lin" valueType="num">
                                      <p:cBhvr>
                                        <p:cTn id="46" dur="1000" fill="hold"/>
                                        <p:tgtEl>
                                          <p:spTgt spid="3072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7" dur="1000"/>
                                        <p:tgtEl>
                                          <p:spTgt spid="30723">
                                            <p:txEl>
                                              <p:pRg st="6" end="6"/>
                                            </p:txEl>
                                          </p:spTgt>
                                        </p:tgtEl>
                                      </p:cBhvr>
                                    </p:animEffect>
                                  </p:childTnLst>
                                </p:cTn>
                              </p:par>
                              <p:par>
                                <p:cTn id="48" presetID="29" presetClass="entr" presetSubtype="0" fill="hold" nodeType="withEffect">
                                  <p:stCondLst>
                                    <p:cond delay="0"/>
                                  </p:stCondLst>
                                  <p:childTnLst>
                                    <p:set>
                                      <p:cBhvr>
                                        <p:cTn id="49" dur="1" fill="hold">
                                          <p:stCondLst>
                                            <p:cond delay="0"/>
                                          </p:stCondLst>
                                        </p:cTn>
                                        <p:tgtEl>
                                          <p:spTgt spid="30723">
                                            <p:txEl>
                                              <p:pRg st="7" end="7"/>
                                            </p:txEl>
                                          </p:spTgt>
                                        </p:tgtEl>
                                        <p:attrNameLst>
                                          <p:attrName>style.visibility</p:attrName>
                                        </p:attrNameLst>
                                      </p:cBhvr>
                                      <p:to>
                                        <p:strVal val="visible"/>
                                      </p:to>
                                    </p:set>
                                    <p:anim calcmode="lin" valueType="num">
                                      <p:cBhvr>
                                        <p:cTn id="50" dur="1000" fill="hold"/>
                                        <p:tgtEl>
                                          <p:spTgt spid="30723">
                                            <p:txEl>
                                              <p:pRg st="7" end="7"/>
                                            </p:txEl>
                                          </p:spTgt>
                                        </p:tgtEl>
                                        <p:attrNameLst>
                                          <p:attrName>ppt_x</p:attrName>
                                        </p:attrNameLst>
                                      </p:cBhvr>
                                      <p:tavLst>
                                        <p:tav tm="0">
                                          <p:val>
                                            <p:strVal val="#ppt_x-.2"/>
                                          </p:val>
                                        </p:tav>
                                        <p:tav tm="100000">
                                          <p:val>
                                            <p:strVal val="#ppt_x"/>
                                          </p:val>
                                        </p:tav>
                                      </p:tavLst>
                                    </p:anim>
                                    <p:anim calcmode="lin" valueType="num">
                                      <p:cBhvr>
                                        <p:cTn id="51" dur="1000" fill="hold"/>
                                        <p:tgtEl>
                                          <p:spTgt spid="30723">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2" dur="1000"/>
                                        <p:tgtEl>
                                          <p:spTgt spid="30723">
                                            <p:txEl>
                                              <p:pRg st="7" end="7"/>
                                            </p:txEl>
                                          </p:spTgt>
                                        </p:tgtEl>
                                      </p:cBhvr>
                                    </p:animEffect>
                                  </p:childTnLst>
                                </p:cTn>
                              </p:par>
                              <p:par>
                                <p:cTn id="53" presetID="29" presetClass="entr" presetSubtype="0" fill="hold" nodeType="withEffect">
                                  <p:stCondLst>
                                    <p:cond delay="0"/>
                                  </p:stCondLst>
                                  <p:childTnLst>
                                    <p:set>
                                      <p:cBhvr>
                                        <p:cTn id="54" dur="1" fill="hold">
                                          <p:stCondLst>
                                            <p:cond delay="0"/>
                                          </p:stCondLst>
                                        </p:cTn>
                                        <p:tgtEl>
                                          <p:spTgt spid="30723">
                                            <p:txEl>
                                              <p:pRg st="8" end="8"/>
                                            </p:txEl>
                                          </p:spTgt>
                                        </p:tgtEl>
                                        <p:attrNameLst>
                                          <p:attrName>style.visibility</p:attrName>
                                        </p:attrNameLst>
                                      </p:cBhvr>
                                      <p:to>
                                        <p:strVal val="visible"/>
                                      </p:to>
                                    </p:set>
                                    <p:anim calcmode="lin" valueType="num">
                                      <p:cBhvr>
                                        <p:cTn id="55" dur="1000" fill="hold"/>
                                        <p:tgtEl>
                                          <p:spTgt spid="30723">
                                            <p:txEl>
                                              <p:pRg st="8" end="8"/>
                                            </p:txEl>
                                          </p:spTgt>
                                        </p:tgtEl>
                                        <p:attrNameLst>
                                          <p:attrName>ppt_x</p:attrName>
                                        </p:attrNameLst>
                                      </p:cBhvr>
                                      <p:tavLst>
                                        <p:tav tm="0">
                                          <p:val>
                                            <p:strVal val="#ppt_x-.2"/>
                                          </p:val>
                                        </p:tav>
                                        <p:tav tm="100000">
                                          <p:val>
                                            <p:strVal val="#ppt_x"/>
                                          </p:val>
                                        </p:tav>
                                      </p:tavLst>
                                    </p:anim>
                                    <p:anim calcmode="lin" valueType="num">
                                      <p:cBhvr>
                                        <p:cTn id="56" dur="1000" fill="hold"/>
                                        <p:tgtEl>
                                          <p:spTgt spid="30723">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57" dur="1000"/>
                                        <p:tgtEl>
                                          <p:spTgt spid="3072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457200" y="2071688"/>
            <a:ext cx="8077200" cy="366712"/>
          </a:xfrm>
          <a:prstGeom prst="rect">
            <a:avLst/>
          </a:prstGeom>
          <a:solidFill>
            <a:schemeClr val="tx2"/>
          </a:solidFill>
          <a:ln w="9525">
            <a:noFill/>
            <a:miter lim="800000"/>
            <a:headEnd/>
            <a:tailEnd/>
          </a:ln>
          <a:effectLst/>
        </p:spPr>
        <p:txBody>
          <a:bodyPr lIns="92075" tIns="46038" rIns="92075" bIns="46038">
            <a:spAutoFit/>
          </a:bodyPr>
          <a:lstStyle/>
          <a:p>
            <a:pPr marL="342900" indent="-342900" algn="l">
              <a:spcBef>
                <a:spcPct val="0"/>
              </a:spcBef>
              <a:buClrTx/>
              <a:buSzTx/>
              <a:buFontTx/>
              <a:buNone/>
            </a:pPr>
            <a:r>
              <a:rPr lang="en-US" sz="1800" i="1">
                <a:solidFill>
                  <a:schemeClr val="bg1"/>
                </a:solidFill>
              </a:rPr>
              <a:t>List all customers who have account in Capital Bank or Indus Bank</a:t>
            </a:r>
            <a:r>
              <a:rPr lang="en-US" sz="1800">
                <a:solidFill>
                  <a:schemeClr val="bg1"/>
                </a:solidFill>
              </a:rPr>
              <a:t>.</a:t>
            </a:r>
          </a:p>
        </p:txBody>
      </p:sp>
      <p:sp>
        <p:nvSpPr>
          <p:cNvPr id="31747" name="Rectangle 3"/>
          <p:cNvSpPr>
            <a:spLocks noChangeArrowheads="1"/>
          </p:cNvSpPr>
          <p:nvPr/>
        </p:nvSpPr>
        <p:spPr bwMode="auto">
          <a:xfrm>
            <a:off x="533400" y="2743200"/>
            <a:ext cx="8305800" cy="3268663"/>
          </a:xfrm>
          <a:prstGeom prst="rect">
            <a:avLst/>
          </a:prstGeom>
          <a:noFill/>
          <a:ln w="12700">
            <a:solidFill>
              <a:schemeClr val="tx1"/>
            </a:solidFill>
            <a:miter lim="800000"/>
            <a:headEnd/>
            <a:tailEnd/>
          </a:ln>
          <a:effectLst/>
        </p:spPr>
        <p:txBody>
          <a:bodyPr lIns="92075" tIns="46038" rIns="92075" bIns="46038">
            <a:spAutoFit/>
          </a:bodyPr>
          <a:lstStyle/>
          <a:p>
            <a:pPr algn="l"/>
            <a:r>
              <a:rPr lang="en-US" sz="1800">
                <a:latin typeface="Courier New" pitchFamily="49" charset="0"/>
              </a:rPr>
              <a:t>SELECT </a:t>
            </a:r>
            <a:r>
              <a:rPr lang="en-US" sz="1800" b="0">
                <a:latin typeface="Courier New" pitchFamily="49" charset="0"/>
              </a:rPr>
              <a:t>Cust_ID</a:t>
            </a:r>
          </a:p>
          <a:p>
            <a:pPr algn="l"/>
            <a:r>
              <a:rPr lang="en-US" sz="1800">
                <a:latin typeface="Courier New" pitchFamily="49" charset="0"/>
              </a:rPr>
              <a:t>     FROM </a:t>
            </a:r>
            <a:r>
              <a:rPr lang="en-US" sz="1800" b="0">
                <a:latin typeface="Courier New" pitchFamily="49" charset="0"/>
              </a:rPr>
              <a:t>Customer_Details</a:t>
            </a:r>
          </a:p>
          <a:p>
            <a:pPr algn="l"/>
            <a:r>
              <a:rPr lang="en-US" sz="1800">
                <a:latin typeface="Courier New" pitchFamily="49" charset="0"/>
              </a:rPr>
              <a:t>            WHERE </a:t>
            </a:r>
            <a:r>
              <a:rPr lang="en-US" sz="1800" b="0">
                <a:latin typeface="Courier New" pitchFamily="49" charset="0"/>
              </a:rPr>
              <a:t>Bank_Branch </a:t>
            </a:r>
            <a:r>
              <a:rPr lang="en-US" sz="1800">
                <a:latin typeface="Courier New" pitchFamily="49" charset="0"/>
              </a:rPr>
              <a:t>=</a:t>
            </a:r>
            <a:r>
              <a:rPr lang="en-US" sz="1800" b="0">
                <a:latin typeface="Courier New" pitchFamily="49" charset="0"/>
              </a:rPr>
              <a:t> ‘Capital Bank’</a:t>
            </a:r>
            <a:r>
              <a:rPr lang="en-US" sz="1800">
                <a:latin typeface="Courier New" pitchFamily="49" charset="0"/>
              </a:rPr>
              <a:t> </a:t>
            </a:r>
          </a:p>
          <a:p>
            <a:pPr algn="l"/>
            <a:r>
              <a:rPr lang="en-US" sz="1800">
                <a:latin typeface="Courier New" pitchFamily="49" charset="0"/>
              </a:rPr>
              <a:t>               OR </a:t>
            </a:r>
            <a:r>
              <a:rPr lang="en-US" sz="1800" b="0">
                <a:latin typeface="Courier New" pitchFamily="49" charset="0"/>
              </a:rPr>
              <a:t>Bank_Branch </a:t>
            </a:r>
            <a:r>
              <a:rPr lang="en-US" sz="1800">
                <a:latin typeface="Courier New" pitchFamily="49" charset="0"/>
              </a:rPr>
              <a:t>=</a:t>
            </a:r>
            <a:r>
              <a:rPr lang="en-US" sz="1800" b="0">
                <a:latin typeface="Courier New" pitchFamily="49" charset="0"/>
              </a:rPr>
              <a:t>  ‘Indus Bank</a:t>
            </a:r>
            <a:r>
              <a:rPr lang="en-US" sz="1800">
                <a:latin typeface="Courier New" pitchFamily="49" charset="0"/>
              </a:rPr>
              <a:t>’;</a:t>
            </a:r>
          </a:p>
          <a:p>
            <a:pPr algn="l"/>
            <a:r>
              <a:rPr lang="en-US" sz="1800"/>
              <a:t>Or</a:t>
            </a:r>
          </a:p>
          <a:p>
            <a:pPr algn="l"/>
            <a:r>
              <a:rPr lang="en-US" sz="1800">
                <a:latin typeface="Courier New" pitchFamily="49" charset="0"/>
              </a:rPr>
              <a:t>SELECT</a:t>
            </a:r>
            <a:r>
              <a:rPr lang="en-US" sz="1800" b="0">
                <a:latin typeface="Courier New" pitchFamily="49" charset="0"/>
              </a:rPr>
              <a:t> Cust_ID</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Customer_Details</a:t>
            </a:r>
            <a:endParaRPr lang="en-US" sz="1800">
              <a:latin typeface="Courier New" pitchFamily="49" charset="0"/>
            </a:endParaRPr>
          </a:p>
          <a:p>
            <a:pPr algn="l"/>
            <a:r>
              <a:rPr lang="en-US" sz="1800">
                <a:latin typeface="Courier New" pitchFamily="49" charset="0"/>
              </a:rPr>
              <a:t>      WHERE</a:t>
            </a:r>
            <a:r>
              <a:rPr lang="en-US" sz="1800" b="0">
                <a:latin typeface="Courier New" pitchFamily="49" charset="0"/>
              </a:rPr>
              <a:t> Bank_Branch </a:t>
            </a:r>
            <a:r>
              <a:rPr lang="en-US" sz="1800">
                <a:latin typeface="Courier New" pitchFamily="49" charset="0"/>
              </a:rPr>
              <a:t> IN</a:t>
            </a:r>
            <a:r>
              <a:rPr lang="en-US" sz="1800" b="0">
                <a:latin typeface="Courier New" pitchFamily="49" charset="0"/>
              </a:rPr>
              <a:t> (‘Capital Bank’, ‘Indus Bank’);</a:t>
            </a:r>
          </a:p>
        </p:txBody>
      </p:sp>
      <p:sp>
        <p:nvSpPr>
          <p:cNvPr id="31749" name="Rectangle 5"/>
          <p:cNvSpPr>
            <a:spLocks noGrp="1" noChangeArrowheads="1"/>
          </p:cNvSpPr>
          <p:nvPr>
            <p:ph type="title"/>
          </p:nvPr>
        </p:nvSpPr>
        <p:spPr/>
        <p:txBody>
          <a:bodyPr/>
          <a:lstStyle/>
          <a:p>
            <a:r>
              <a:rPr lang="en-US"/>
              <a:t>Retrieval using IN</a:t>
            </a:r>
          </a:p>
        </p:txBody>
      </p:sp>
      <p:pic>
        <p:nvPicPr>
          <p:cNvPr id="31750" name="Picture 6"/>
          <p:cNvPicPr>
            <a:picLocks noChangeAspect="1" noChangeArrowheads="1"/>
          </p:cNvPicPr>
          <p:nvPr>
            <p:ph idx="1"/>
          </p:nvPr>
        </p:nvPicPr>
        <p:blipFill>
          <a:blip r:embed="rId3" cstate="print"/>
          <a:srcRect/>
          <a:stretch>
            <a:fillRect/>
          </a:stretch>
        </p:blipFill>
        <p:spPr>
          <a:xfrm>
            <a:off x="1143000" y="1295400"/>
            <a:ext cx="6934200" cy="612775"/>
          </a:xfrm>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anim calcmode="lin" valueType="num">
                                      <p:cBhvr additive="base">
                                        <p:cTn id="7" dur="500" fill="hold"/>
                                        <p:tgtEl>
                                          <p:spTgt spid="3174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4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9" presetClass="entr" presetSubtype="0" fill="hold" nodeType="clickEffect">
                                  <p:stCondLst>
                                    <p:cond delay="0"/>
                                  </p:stCondLst>
                                  <p:childTnLst>
                                    <p:set>
                                      <p:cBhvr>
                                        <p:cTn id="12" dur="1" fill="hold">
                                          <p:stCondLst>
                                            <p:cond delay="0"/>
                                          </p:stCondLst>
                                        </p:cTn>
                                        <p:tgtEl>
                                          <p:spTgt spid="31747">
                                            <p:txEl>
                                              <p:pRg st="0" end="0"/>
                                            </p:txEl>
                                          </p:spTgt>
                                        </p:tgtEl>
                                        <p:attrNameLst>
                                          <p:attrName>style.visibility</p:attrName>
                                        </p:attrNameLst>
                                      </p:cBhvr>
                                      <p:to>
                                        <p:strVal val="visible"/>
                                      </p:to>
                                    </p:set>
                                    <p:anim calcmode="lin" valueType="num">
                                      <p:cBhvr>
                                        <p:cTn id="13" dur="1000" fill="hold"/>
                                        <p:tgtEl>
                                          <p:spTgt spid="31747">
                                            <p:txEl>
                                              <p:pRg st="0" end="0"/>
                                            </p:txEl>
                                          </p:spTgt>
                                        </p:tgtEl>
                                        <p:attrNameLst>
                                          <p:attrName>ppt_x</p:attrName>
                                        </p:attrNameLst>
                                      </p:cBhvr>
                                      <p:tavLst>
                                        <p:tav tm="0">
                                          <p:val>
                                            <p:strVal val="#ppt_x-.2"/>
                                          </p:val>
                                        </p:tav>
                                        <p:tav tm="100000">
                                          <p:val>
                                            <p:strVal val="#ppt_x"/>
                                          </p:val>
                                        </p:tav>
                                      </p:tavLst>
                                    </p:anim>
                                    <p:anim calcmode="lin" valueType="num">
                                      <p:cBhvr>
                                        <p:cTn id="14" dur="1000" fill="hold"/>
                                        <p:tgtEl>
                                          <p:spTgt spid="3174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31747">
                                            <p:txEl>
                                              <p:pRg st="0" end="0"/>
                                            </p:txEl>
                                          </p:spTgt>
                                        </p:tgtEl>
                                      </p:cBhvr>
                                    </p:animEffect>
                                  </p:childTnLst>
                                </p:cTn>
                              </p:par>
                              <p:par>
                                <p:cTn id="16" presetID="29" presetClass="entr" presetSubtype="0" fill="hold" nodeType="withEffect">
                                  <p:stCondLst>
                                    <p:cond delay="0"/>
                                  </p:stCondLst>
                                  <p:childTnLst>
                                    <p:set>
                                      <p:cBhvr>
                                        <p:cTn id="17" dur="1" fill="hold">
                                          <p:stCondLst>
                                            <p:cond delay="0"/>
                                          </p:stCondLst>
                                        </p:cTn>
                                        <p:tgtEl>
                                          <p:spTgt spid="31747">
                                            <p:txEl>
                                              <p:pRg st="1" end="1"/>
                                            </p:txEl>
                                          </p:spTgt>
                                        </p:tgtEl>
                                        <p:attrNameLst>
                                          <p:attrName>style.visibility</p:attrName>
                                        </p:attrNameLst>
                                      </p:cBhvr>
                                      <p:to>
                                        <p:strVal val="visible"/>
                                      </p:to>
                                    </p:set>
                                    <p:anim calcmode="lin" valueType="num">
                                      <p:cBhvr>
                                        <p:cTn id="18" dur="1000" fill="hold"/>
                                        <p:tgtEl>
                                          <p:spTgt spid="31747">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3174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1747">
                                            <p:txEl>
                                              <p:pRg st="1" end="1"/>
                                            </p:txEl>
                                          </p:spTgt>
                                        </p:tgtEl>
                                      </p:cBhvr>
                                    </p:animEffect>
                                  </p:childTnLst>
                                </p:cTn>
                              </p:par>
                              <p:par>
                                <p:cTn id="21" presetID="29" presetClass="entr" presetSubtype="0" fill="hold" nodeType="withEffect">
                                  <p:stCondLst>
                                    <p:cond delay="0"/>
                                  </p:stCondLst>
                                  <p:childTnLst>
                                    <p:set>
                                      <p:cBhvr>
                                        <p:cTn id="22" dur="1" fill="hold">
                                          <p:stCondLst>
                                            <p:cond delay="0"/>
                                          </p:stCondLst>
                                        </p:cTn>
                                        <p:tgtEl>
                                          <p:spTgt spid="31747">
                                            <p:txEl>
                                              <p:pRg st="2" end="2"/>
                                            </p:txEl>
                                          </p:spTgt>
                                        </p:tgtEl>
                                        <p:attrNameLst>
                                          <p:attrName>style.visibility</p:attrName>
                                        </p:attrNameLst>
                                      </p:cBhvr>
                                      <p:to>
                                        <p:strVal val="visible"/>
                                      </p:to>
                                    </p:set>
                                    <p:anim calcmode="lin" valueType="num">
                                      <p:cBhvr>
                                        <p:cTn id="23" dur="1000" fill="hold"/>
                                        <p:tgtEl>
                                          <p:spTgt spid="31747">
                                            <p:txEl>
                                              <p:pRg st="2" end="2"/>
                                            </p:txEl>
                                          </p:spTgt>
                                        </p:tgtEl>
                                        <p:attrNameLst>
                                          <p:attrName>ppt_x</p:attrName>
                                        </p:attrNameLst>
                                      </p:cBhvr>
                                      <p:tavLst>
                                        <p:tav tm="0">
                                          <p:val>
                                            <p:strVal val="#ppt_x-.2"/>
                                          </p:val>
                                        </p:tav>
                                        <p:tav tm="100000">
                                          <p:val>
                                            <p:strVal val="#ppt_x"/>
                                          </p:val>
                                        </p:tav>
                                      </p:tavLst>
                                    </p:anim>
                                    <p:anim calcmode="lin" valueType="num">
                                      <p:cBhvr>
                                        <p:cTn id="24" dur="1000" fill="hold"/>
                                        <p:tgtEl>
                                          <p:spTgt spid="3174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5" dur="1000"/>
                                        <p:tgtEl>
                                          <p:spTgt spid="31747">
                                            <p:txEl>
                                              <p:pRg st="2" end="2"/>
                                            </p:txEl>
                                          </p:spTgt>
                                        </p:tgtEl>
                                      </p:cBhvr>
                                    </p:animEffect>
                                  </p:childTnLst>
                                </p:cTn>
                              </p:par>
                              <p:par>
                                <p:cTn id="26" presetID="29" presetClass="entr" presetSubtype="0" fill="hold" nodeType="withEffect">
                                  <p:stCondLst>
                                    <p:cond delay="0"/>
                                  </p:stCondLst>
                                  <p:childTnLst>
                                    <p:set>
                                      <p:cBhvr>
                                        <p:cTn id="27" dur="1" fill="hold">
                                          <p:stCondLst>
                                            <p:cond delay="0"/>
                                          </p:stCondLst>
                                        </p:cTn>
                                        <p:tgtEl>
                                          <p:spTgt spid="31747">
                                            <p:txEl>
                                              <p:pRg st="3" end="3"/>
                                            </p:txEl>
                                          </p:spTgt>
                                        </p:tgtEl>
                                        <p:attrNameLst>
                                          <p:attrName>style.visibility</p:attrName>
                                        </p:attrNameLst>
                                      </p:cBhvr>
                                      <p:to>
                                        <p:strVal val="visible"/>
                                      </p:to>
                                    </p:set>
                                    <p:anim calcmode="lin" valueType="num">
                                      <p:cBhvr>
                                        <p:cTn id="28" dur="1000" fill="hold"/>
                                        <p:tgtEl>
                                          <p:spTgt spid="31747">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3174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174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31747">
                                            <p:txEl>
                                              <p:pRg st="4" end="4"/>
                                            </p:txEl>
                                          </p:spTgt>
                                        </p:tgtEl>
                                        <p:attrNameLst>
                                          <p:attrName>style.visibility</p:attrName>
                                        </p:attrNameLst>
                                      </p:cBhvr>
                                      <p:to>
                                        <p:strVal val="visible"/>
                                      </p:to>
                                    </p:set>
                                    <p:anim calcmode="lin" valueType="num">
                                      <p:cBhvr>
                                        <p:cTn id="35" dur="1000" fill="hold"/>
                                        <p:tgtEl>
                                          <p:spTgt spid="31747">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31747">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1747">
                                            <p:txEl>
                                              <p:pRg st="4" end="4"/>
                                            </p:txEl>
                                          </p:spTgt>
                                        </p:tgtEl>
                                      </p:cBhvr>
                                    </p:animEffect>
                                  </p:childTnLst>
                                </p:cTn>
                              </p:par>
                              <p:par>
                                <p:cTn id="38" presetID="29" presetClass="entr" presetSubtype="0" fill="hold" nodeType="withEffect">
                                  <p:stCondLst>
                                    <p:cond delay="0"/>
                                  </p:stCondLst>
                                  <p:childTnLst>
                                    <p:set>
                                      <p:cBhvr>
                                        <p:cTn id="39" dur="1" fill="hold">
                                          <p:stCondLst>
                                            <p:cond delay="0"/>
                                          </p:stCondLst>
                                        </p:cTn>
                                        <p:tgtEl>
                                          <p:spTgt spid="31747">
                                            <p:txEl>
                                              <p:pRg st="5" end="5"/>
                                            </p:txEl>
                                          </p:spTgt>
                                        </p:tgtEl>
                                        <p:attrNameLst>
                                          <p:attrName>style.visibility</p:attrName>
                                        </p:attrNameLst>
                                      </p:cBhvr>
                                      <p:to>
                                        <p:strVal val="visible"/>
                                      </p:to>
                                    </p:set>
                                    <p:anim calcmode="lin" valueType="num">
                                      <p:cBhvr>
                                        <p:cTn id="40" dur="1000" fill="hold"/>
                                        <p:tgtEl>
                                          <p:spTgt spid="31747">
                                            <p:txEl>
                                              <p:pRg st="5" end="5"/>
                                            </p:txEl>
                                          </p:spTgt>
                                        </p:tgtEl>
                                        <p:attrNameLst>
                                          <p:attrName>ppt_x</p:attrName>
                                        </p:attrNameLst>
                                      </p:cBhvr>
                                      <p:tavLst>
                                        <p:tav tm="0">
                                          <p:val>
                                            <p:strVal val="#ppt_x-.2"/>
                                          </p:val>
                                        </p:tav>
                                        <p:tav tm="100000">
                                          <p:val>
                                            <p:strVal val="#ppt_x"/>
                                          </p:val>
                                        </p:tav>
                                      </p:tavLst>
                                    </p:anim>
                                    <p:anim calcmode="lin" valueType="num">
                                      <p:cBhvr>
                                        <p:cTn id="41" dur="1000" fill="hold"/>
                                        <p:tgtEl>
                                          <p:spTgt spid="31747">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2" dur="1000"/>
                                        <p:tgtEl>
                                          <p:spTgt spid="31747">
                                            <p:txEl>
                                              <p:pRg st="5" end="5"/>
                                            </p:txEl>
                                          </p:spTgt>
                                        </p:tgtEl>
                                      </p:cBhvr>
                                    </p:animEffect>
                                  </p:childTnLst>
                                </p:cTn>
                              </p:par>
                              <p:par>
                                <p:cTn id="43" presetID="29" presetClass="entr" presetSubtype="0" fill="hold" nodeType="withEffect">
                                  <p:stCondLst>
                                    <p:cond delay="0"/>
                                  </p:stCondLst>
                                  <p:childTnLst>
                                    <p:set>
                                      <p:cBhvr>
                                        <p:cTn id="44" dur="1" fill="hold">
                                          <p:stCondLst>
                                            <p:cond delay="0"/>
                                          </p:stCondLst>
                                        </p:cTn>
                                        <p:tgtEl>
                                          <p:spTgt spid="31747">
                                            <p:txEl>
                                              <p:pRg st="6" end="6"/>
                                            </p:txEl>
                                          </p:spTgt>
                                        </p:tgtEl>
                                        <p:attrNameLst>
                                          <p:attrName>style.visibility</p:attrName>
                                        </p:attrNameLst>
                                      </p:cBhvr>
                                      <p:to>
                                        <p:strVal val="visible"/>
                                      </p:to>
                                    </p:set>
                                    <p:anim calcmode="lin" valueType="num">
                                      <p:cBhvr>
                                        <p:cTn id="45" dur="1000" fill="hold"/>
                                        <p:tgtEl>
                                          <p:spTgt spid="31747">
                                            <p:txEl>
                                              <p:pRg st="6" end="6"/>
                                            </p:txEl>
                                          </p:spTgt>
                                        </p:tgtEl>
                                        <p:attrNameLst>
                                          <p:attrName>ppt_x</p:attrName>
                                        </p:attrNameLst>
                                      </p:cBhvr>
                                      <p:tavLst>
                                        <p:tav tm="0">
                                          <p:val>
                                            <p:strVal val="#ppt_x-.2"/>
                                          </p:val>
                                        </p:tav>
                                        <p:tav tm="100000">
                                          <p:val>
                                            <p:strVal val="#ppt_x"/>
                                          </p:val>
                                        </p:tav>
                                      </p:tavLst>
                                    </p:anim>
                                    <p:anim calcmode="lin" valueType="num">
                                      <p:cBhvr>
                                        <p:cTn id="46" dur="1000" fill="hold"/>
                                        <p:tgtEl>
                                          <p:spTgt spid="31747">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7" dur="1000"/>
                                        <p:tgtEl>
                                          <p:spTgt spid="31747">
                                            <p:txEl>
                                              <p:pRg st="6" end="6"/>
                                            </p:txEl>
                                          </p:spTgt>
                                        </p:tgtEl>
                                      </p:cBhvr>
                                    </p:animEffect>
                                  </p:childTnLst>
                                </p:cTn>
                              </p:par>
                              <p:par>
                                <p:cTn id="48" presetID="29" presetClass="entr" presetSubtype="0" fill="hold" nodeType="withEffect">
                                  <p:stCondLst>
                                    <p:cond delay="0"/>
                                  </p:stCondLst>
                                  <p:childTnLst>
                                    <p:set>
                                      <p:cBhvr>
                                        <p:cTn id="49" dur="1" fill="hold">
                                          <p:stCondLst>
                                            <p:cond delay="0"/>
                                          </p:stCondLst>
                                        </p:cTn>
                                        <p:tgtEl>
                                          <p:spTgt spid="31747">
                                            <p:txEl>
                                              <p:pRg st="7" end="7"/>
                                            </p:txEl>
                                          </p:spTgt>
                                        </p:tgtEl>
                                        <p:attrNameLst>
                                          <p:attrName>style.visibility</p:attrName>
                                        </p:attrNameLst>
                                      </p:cBhvr>
                                      <p:to>
                                        <p:strVal val="visible"/>
                                      </p:to>
                                    </p:set>
                                    <p:anim calcmode="lin" valueType="num">
                                      <p:cBhvr>
                                        <p:cTn id="50" dur="1000" fill="hold"/>
                                        <p:tgtEl>
                                          <p:spTgt spid="31747">
                                            <p:txEl>
                                              <p:pRg st="7" end="7"/>
                                            </p:txEl>
                                          </p:spTgt>
                                        </p:tgtEl>
                                        <p:attrNameLst>
                                          <p:attrName>ppt_x</p:attrName>
                                        </p:attrNameLst>
                                      </p:cBhvr>
                                      <p:tavLst>
                                        <p:tav tm="0">
                                          <p:val>
                                            <p:strVal val="#ppt_x-.2"/>
                                          </p:val>
                                        </p:tav>
                                        <p:tav tm="100000">
                                          <p:val>
                                            <p:strVal val="#ppt_x"/>
                                          </p:val>
                                        </p:tav>
                                      </p:tavLst>
                                    </p:anim>
                                    <p:anim calcmode="lin" valueType="num">
                                      <p:cBhvr>
                                        <p:cTn id="51" dur="1000" fill="hold"/>
                                        <p:tgtEl>
                                          <p:spTgt spid="31747">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2" dur="1000"/>
                                        <p:tgtEl>
                                          <p:spTgt spid="3174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533400" y="2819400"/>
            <a:ext cx="7696200" cy="1204913"/>
          </a:xfrm>
          <a:prstGeom prst="rect">
            <a:avLst/>
          </a:prstGeom>
          <a:noFill/>
          <a:ln w="12700">
            <a:solidFill>
              <a:schemeClr val="tx1"/>
            </a:solidFill>
            <a:miter lim="800000"/>
            <a:headEnd/>
            <a:tailEnd/>
          </a:ln>
          <a:effectLst/>
        </p:spPr>
        <p:txBody>
          <a:bodyPr lIns="92075" tIns="46038" rIns="92075" bIns="46038">
            <a:spAutoFit/>
          </a:bodyPr>
          <a:lstStyle/>
          <a:p>
            <a:pPr algn="l"/>
            <a:r>
              <a:rPr lang="en-US" sz="1800">
                <a:latin typeface="Courier New" pitchFamily="49" charset="0"/>
              </a:rPr>
              <a:t>SELECT</a:t>
            </a:r>
            <a:r>
              <a:rPr lang="en-US" sz="1800" b="0">
                <a:latin typeface="Courier New" pitchFamily="49" charset="0"/>
              </a:rPr>
              <a:t> Cust_ID, Cust_Last_Name, Account_No</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Customer_Details</a:t>
            </a:r>
            <a:endParaRPr lang="en-US" sz="1800">
              <a:latin typeface="Courier New" pitchFamily="49" charset="0"/>
            </a:endParaRPr>
          </a:p>
          <a:p>
            <a:pPr algn="l"/>
            <a:r>
              <a:rPr lang="en-US" sz="1800">
                <a:latin typeface="Courier New" pitchFamily="49" charset="0"/>
              </a:rPr>
              <a:t>          WHERE</a:t>
            </a:r>
            <a:r>
              <a:rPr lang="en-US" sz="1800" b="0">
                <a:latin typeface="Courier New" pitchFamily="49" charset="0"/>
              </a:rPr>
              <a:t> Bank_Branch </a:t>
            </a:r>
            <a:r>
              <a:rPr lang="en-US" sz="1800">
                <a:latin typeface="Courier New" pitchFamily="49" charset="0"/>
              </a:rPr>
              <a:t>LIKE</a:t>
            </a:r>
            <a:r>
              <a:rPr lang="en-US" sz="1800" b="0">
                <a:latin typeface="Courier New" pitchFamily="49" charset="0"/>
              </a:rPr>
              <a:t> ‘Ca%’;</a:t>
            </a:r>
          </a:p>
        </p:txBody>
      </p:sp>
      <p:sp>
        <p:nvSpPr>
          <p:cNvPr id="33795" name="Rectangle 3"/>
          <p:cNvSpPr>
            <a:spLocks noChangeArrowheads="1"/>
          </p:cNvSpPr>
          <p:nvPr/>
        </p:nvSpPr>
        <p:spPr bwMode="auto">
          <a:xfrm>
            <a:off x="457200" y="1905000"/>
            <a:ext cx="7518400" cy="641350"/>
          </a:xfrm>
          <a:prstGeom prst="rect">
            <a:avLst/>
          </a:prstGeom>
          <a:solidFill>
            <a:schemeClr val="tx2"/>
          </a:solidFill>
          <a:ln w="9525">
            <a:noFill/>
            <a:miter lim="800000"/>
            <a:headEnd/>
            <a:tailEnd/>
          </a:ln>
          <a:effectLst/>
        </p:spPr>
        <p:txBody>
          <a:bodyPr lIns="92075" tIns="46038" rIns="92075" bIns="46038">
            <a:spAutoFit/>
          </a:bodyPr>
          <a:lstStyle/>
          <a:p>
            <a:pPr algn="l">
              <a:spcBef>
                <a:spcPct val="0"/>
              </a:spcBef>
              <a:buClrTx/>
              <a:buSzTx/>
              <a:buFontTx/>
              <a:buNone/>
            </a:pPr>
            <a:r>
              <a:rPr lang="en-US" sz="1800" i="1">
                <a:solidFill>
                  <a:schemeClr val="bg1"/>
                </a:solidFill>
              </a:rPr>
              <a:t>List all Accounts where the Bank_Branch begins with a ‘C’ and has ‘a’ as the second character</a:t>
            </a:r>
            <a:r>
              <a:rPr lang="en-US" sz="1800" b="0">
                <a:solidFill>
                  <a:schemeClr val="bg1"/>
                </a:solidFill>
              </a:rPr>
              <a:t> </a:t>
            </a:r>
          </a:p>
        </p:txBody>
      </p:sp>
      <p:sp>
        <p:nvSpPr>
          <p:cNvPr id="33796" name="Rectangle 4"/>
          <p:cNvSpPr>
            <a:spLocks noChangeArrowheads="1"/>
          </p:cNvSpPr>
          <p:nvPr/>
        </p:nvSpPr>
        <p:spPr bwMode="auto">
          <a:xfrm>
            <a:off x="609600" y="5029200"/>
            <a:ext cx="5930900" cy="1204913"/>
          </a:xfrm>
          <a:prstGeom prst="rect">
            <a:avLst/>
          </a:prstGeom>
          <a:noFill/>
          <a:ln w="12700">
            <a:solidFill>
              <a:schemeClr val="tx1"/>
            </a:solidFill>
            <a:miter lim="800000"/>
            <a:headEnd/>
            <a:tailEnd/>
          </a:ln>
          <a:effectLst/>
        </p:spPr>
        <p:txBody>
          <a:bodyPr wrap="none" lIns="92075" tIns="46038" rIns="92075" bIns="46038">
            <a:spAutoFit/>
          </a:bodyPr>
          <a:lstStyle/>
          <a:p>
            <a:pPr algn="l"/>
            <a:r>
              <a:rPr lang="en-US" sz="1800">
                <a:latin typeface="Courier New" pitchFamily="49" charset="0"/>
              </a:rPr>
              <a:t>SELECT</a:t>
            </a:r>
            <a:r>
              <a:rPr lang="en-US" sz="1800" b="0">
                <a:latin typeface="Courier New" pitchFamily="49" charset="0"/>
              </a:rPr>
              <a:t> Cust_ID, Cust_Last_Name, Account_No</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Customer_Details</a:t>
            </a:r>
            <a:endParaRPr lang="en-US" sz="1800">
              <a:latin typeface="Courier New" pitchFamily="49" charset="0"/>
            </a:endParaRPr>
          </a:p>
          <a:p>
            <a:pPr algn="l"/>
            <a:r>
              <a:rPr lang="en-US" sz="1800">
                <a:latin typeface="Courier New" pitchFamily="49" charset="0"/>
              </a:rPr>
              <a:t>         WHERE</a:t>
            </a:r>
            <a:r>
              <a:rPr lang="en-US" sz="1800" b="0">
                <a:latin typeface="Courier New" pitchFamily="49" charset="0"/>
              </a:rPr>
              <a:t> Bank_Branch </a:t>
            </a:r>
            <a:r>
              <a:rPr lang="en-US" sz="1800">
                <a:latin typeface="Courier New" pitchFamily="49" charset="0"/>
              </a:rPr>
              <a:t>LIKE</a:t>
            </a:r>
            <a:r>
              <a:rPr lang="en-US" sz="1800" b="0">
                <a:latin typeface="Courier New" pitchFamily="49" charset="0"/>
              </a:rPr>
              <a:t> ‘_a%’;</a:t>
            </a:r>
          </a:p>
        </p:txBody>
      </p:sp>
      <p:sp>
        <p:nvSpPr>
          <p:cNvPr id="33797" name="Rectangle 5"/>
          <p:cNvSpPr>
            <a:spLocks noGrp="1" noChangeArrowheads="1"/>
          </p:cNvSpPr>
          <p:nvPr>
            <p:ph type="title"/>
          </p:nvPr>
        </p:nvSpPr>
        <p:spPr/>
        <p:txBody>
          <a:bodyPr/>
          <a:lstStyle/>
          <a:p>
            <a:r>
              <a:rPr lang="en-US"/>
              <a:t>Retrieval using LIKE</a:t>
            </a:r>
          </a:p>
        </p:txBody>
      </p:sp>
      <p:sp>
        <p:nvSpPr>
          <p:cNvPr id="33798" name="Rectangle 6"/>
          <p:cNvSpPr>
            <a:spLocks noChangeArrowheads="1"/>
          </p:cNvSpPr>
          <p:nvPr/>
        </p:nvSpPr>
        <p:spPr bwMode="auto">
          <a:xfrm>
            <a:off x="533400" y="4267200"/>
            <a:ext cx="7518400" cy="641350"/>
          </a:xfrm>
          <a:prstGeom prst="rect">
            <a:avLst/>
          </a:prstGeom>
          <a:solidFill>
            <a:schemeClr val="tx2"/>
          </a:solidFill>
          <a:ln w="9525">
            <a:noFill/>
            <a:miter lim="800000"/>
            <a:headEnd/>
            <a:tailEnd/>
          </a:ln>
          <a:effectLst/>
        </p:spPr>
        <p:txBody>
          <a:bodyPr lIns="92075" tIns="46038" rIns="92075" bIns="46038">
            <a:spAutoFit/>
          </a:bodyPr>
          <a:lstStyle/>
          <a:p>
            <a:pPr marL="342900" indent="-342900" algn="l">
              <a:spcBef>
                <a:spcPct val="0"/>
              </a:spcBef>
              <a:buClrTx/>
              <a:buSzTx/>
              <a:buFontTx/>
              <a:buNone/>
            </a:pPr>
            <a:r>
              <a:rPr lang="en-US" sz="1800" i="1">
                <a:solidFill>
                  <a:schemeClr val="bg1"/>
                </a:solidFill>
              </a:rPr>
              <a:t>List all Accounts where the Bank_Branch column has ‘a’ as the second character.</a:t>
            </a:r>
          </a:p>
        </p:txBody>
      </p:sp>
      <p:pic>
        <p:nvPicPr>
          <p:cNvPr id="33799" name="Picture 7"/>
          <p:cNvPicPr>
            <a:picLocks noChangeAspect="1" noChangeArrowheads="1"/>
          </p:cNvPicPr>
          <p:nvPr>
            <p:ph idx="1"/>
          </p:nvPr>
        </p:nvPicPr>
        <p:blipFill>
          <a:blip r:embed="rId3" cstate="print"/>
          <a:srcRect/>
          <a:stretch>
            <a:fillRect/>
          </a:stretch>
        </p:blipFill>
        <p:spPr>
          <a:xfrm>
            <a:off x="1295400" y="1143000"/>
            <a:ext cx="6248400" cy="612775"/>
          </a:xfrm>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anim calcmode="lin" valueType="num">
                                      <p:cBhvr additive="base">
                                        <p:cTn id="7" dur="500" fill="hold"/>
                                        <p:tgtEl>
                                          <p:spTgt spid="33795"/>
                                        </p:tgtEl>
                                        <p:attrNameLst>
                                          <p:attrName>ppt_x</p:attrName>
                                        </p:attrNameLst>
                                      </p:cBhvr>
                                      <p:tavLst>
                                        <p:tav tm="0">
                                          <p:val>
                                            <p:strVal val="#ppt_x"/>
                                          </p:val>
                                        </p:tav>
                                        <p:tav tm="100000">
                                          <p:val>
                                            <p:strVal val="#ppt_x"/>
                                          </p:val>
                                        </p:tav>
                                      </p:tavLst>
                                    </p:anim>
                                    <p:anim calcmode="lin" valueType="num">
                                      <p:cBhvr additive="base">
                                        <p:cTn id="8" dur="500" fill="hold"/>
                                        <p:tgtEl>
                                          <p:spTgt spid="3379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3794"/>
                                        </p:tgtEl>
                                        <p:attrNameLst>
                                          <p:attrName>style.visibility</p:attrName>
                                        </p:attrNameLst>
                                      </p:cBhvr>
                                      <p:to>
                                        <p:strVal val="visible"/>
                                      </p:to>
                                    </p:set>
                                    <p:animEffect transition="in" filter="dissolve">
                                      <p:cBhvr>
                                        <p:cTn id="13" dur="500"/>
                                        <p:tgtEl>
                                          <p:spTgt spid="3379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3798"/>
                                        </p:tgtEl>
                                        <p:attrNameLst>
                                          <p:attrName>style.visibility</p:attrName>
                                        </p:attrNameLst>
                                      </p:cBhvr>
                                      <p:to>
                                        <p:strVal val="visible"/>
                                      </p:to>
                                    </p:set>
                                    <p:anim calcmode="lin" valueType="num">
                                      <p:cBhvr additive="base">
                                        <p:cTn id="18" dur="500" fill="hold"/>
                                        <p:tgtEl>
                                          <p:spTgt spid="33798"/>
                                        </p:tgtEl>
                                        <p:attrNameLst>
                                          <p:attrName>ppt_x</p:attrName>
                                        </p:attrNameLst>
                                      </p:cBhvr>
                                      <p:tavLst>
                                        <p:tav tm="0">
                                          <p:val>
                                            <p:strVal val="#ppt_x"/>
                                          </p:val>
                                        </p:tav>
                                        <p:tav tm="100000">
                                          <p:val>
                                            <p:strVal val="#ppt_x"/>
                                          </p:val>
                                        </p:tav>
                                      </p:tavLst>
                                    </p:anim>
                                    <p:anim calcmode="lin" valueType="num">
                                      <p:cBhvr additive="base">
                                        <p:cTn id="19" dur="500" fill="hold"/>
                                        <p:tgtEl>
                                          <p:spTgt spid="3379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3796"/>
                                        </p:tgtEl>
                                        <p:attrNameLst>
                                          <p:attrName>style.visibility</p:attrName>
                                        </p:attrNameLst>
                                      </p:cBhvr>
                                      <p:to>
                                        <p:strVal val="visible"/>
                                      </p:to>
                                    </p:set>
                                    <p:animEffect transition="in" filter="dissolve">
                                      <p:cBhvr>
                                        <p:cTn id="24" dur="500"/>
                                        <p:tgtEl>
                                          <p:spTgt spid="337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nimBg="1" autoUpdateAnimBg="0"/>
      <p:bldP spid="33795" grpId="0" animBg="1"/>
      <p:bldP spid="33796" grpId="0" animBg="1" autoUpdateAnimBg="0"/>
      <p:bldP spid="33798" grpId="0" animBg="1"/>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457200" y="2057400"/>
            <a:ext cx="8135938" cy="366713"/>
          </a:xfrm>
          <a:prstGeom prst="rect">
            <a:avLst/>
          </a:prstGeom>
          <a:solidFill>
            <a:schemeClr val="tx2"/>
          </a:solidFill>
          <a:ln w="9525">
            <a:noFill/>
            <a:miter lim="800000"/>
            <a:headEnd/>
            <a:tailEnd/>
          </a:ln>
          <a:effectLst/>
        </p:spPr>
        <p:txBody>
          <a:bodyPr lIns="92075" tIns="46038" rIns="92075" bIns="46038">
            <a:spAutoFit/>
          </a:bodyPr>
          <a:lstStyle/>
          <a:p>
            <a:pPr algn="l">
              <a:spcBef>
                <a:spcPct val="0"/>
              </a:spcBef>
              <a:buClrTx/>
              <a:buSzTx/>
              <a:buFontTx/>
              <a:buNone/>
            </a:pPr>
            <a:r>
              <a:rPr lang="en-US" sz="1800" i="1">
                <a:solidFill>
                  <a:schemeClr val="bg1"/>
                </a:solidFill>
              </a:rPr>
              <a:t>List employees who have not been assigned a Manager yet.</a:t>
            </a:r>
          </a:p>
        </p:txBody>
      </p:sp>
      <p:sp>
        <p:nvSpPr>
          <p:cNvPr id="35843" name="Rectangle 3"/>
          <p:cNvSpPr>
            <a:spLocks noChangeArrowheads="1"/>
          </p:cNvSpPr>
          <p:nvPr/>
        </p:nvSpPr>
        <p:spPr bwMode="auto">
          <a:xfrm>
            <a:off x="457200" y="2667000"/>
            <a:ext cx="5867400" cy="1204913"/>
          </a:xfrm>
          <a:prstGeom prst="rect">
            <a:avLst/>
          </a:prstGeom>
          <a:noFill/>
          <a:ln w="12700">
            <a:solidFill>
              <a:schemeClr val="tx1"/>
            </a:solidFill>
            <a:miter lim="800000"/>
            <a:headEnd/>
            <a:tailEnd/>
          </a:ln>
          <a:effectLst/>
        </p:spPr>
        <p:txBody>
          <a:bodyPr lIns="92075" tIns="46038" rIns="92075" bIns="46038">
            <a:spAutoFit/>
          </a:bodyPr>
          <a:lstStyle/>
          <a:p>
            <a:pPr algn="l"/>
            <a:r>
              <a:rPr lang="en-US" sz="1800">
                <a:latin typeface="Courier New" pitchFamily="49" charset="0"/>
              </a:rPr>
              <a:t>SELECT</a:t>
            </a:r>
            <a:r>
              <a:rPr lang="en-US" sz="1800" b="0">
                <a:latin typeface="Courier New" pitchFamily="49" charset="0"/>
              </a:rPr>
              <a:t> Employee_ID</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Employee_Manager</a:t>
            </a:r>
            <a:endParaRPr lang="en-US" sz="1800">
              <a:latin typeface="Courier New" pitchFamily="49" charset="0"/>
            </a:endParaRPr>
          </a:p>
          <a:p>
            <a:pPr algn="l"/>
            <a:r>
              <a:rPr lang="en-US" sz="1800">
                <a:latin typeface="Courier New" pitchFamily="49" charset="0"/>
              </a:rPr>
              <a:t>         WHERE</a:t>
            </a:r>
            <a:r>
              <a:rPr lang="en-US" sz="1800" b="0">
                <a:latin typeface="Courier New" pitchFamily="49" charset="0"/>
              </a:rPr>
              <a:t> Manager_ID</a:t>
            </a:r>
            <a:r>
              <a:rPr lang="en-US" sz="1800">
                <a:latin typeface="Courier New" pitchFamily="49" charset="0"/>
              </a:rPr>
              <a:t>  IS NULL</a:t>
            </a:r>
            <a:r>
              <a:rPr lang="en-US" sz="1800" b="0">
                <a:latin typeface="Courier New" pitchFamily="49" charset="0"/>
              </a:rPr>
              <a:t>;</a:t>
            </a:r>
          </a:p>
        </p:txBody>
      </p:sp>
      <p:sp>
        <p:nvSpPr>
          <p:cNvPr id="35844" name="Rectangle 4"/>
          <p:cNvSpPr>
            <a:spLocks noGrp="1" noChangeArrowheads="1"/>
          </p:cNvSpPr>
          <p:nvPr>
            <p:ph type="title"/>
          </p:nvPr>
        </p:nvSpPr>
        <p:spPr/>
        <p:txBody>
          <a:bodyPr/>
          <a:lstStyle/>
          <a:p>
            <a:r>
              <a:rPr lang="en-US"/>
              <a:t>SQL - Retrieval using IS NULL</a:t>
            </a:r>
          </a:p>
        </p:txBody>
      </p:sp>
      <p:sp>
        <p:nvSpPr>
          <p:cNvPr id="35845" name="Rectangle 5"/>
          <p:cNvSpPr>
            <a:spLocks noChangeArrowheads="1"/>
          </p:cNvSpPr>
          <p:nvPr/>
        </p:nvSpPr>
        <p:spPr bwMode="auto">
          <a:xfrm>
            <a:off x="550863" y="4191000"/>
            <a:ext cx="8135937" cy="366713"/>
          </a:xfrm>
          <a:prstGeom prst="rect">
            <a:avLst/>
          </a:prstGeom>
          <a:solidFill>
            <a:schemeClr val="tx2"/>
          </a:solidFill>
          <a:ln w="9525">
            <a:noFill/>
            <a:miter lim="800000"/>
            <a:headEnd/>
            <a:tailEnd/>
          </a:ln>
          <a:effectLst/>
        </p:spPr>
        <p:txBody>
          <a:bodyPr lIns="92075" tIns="46038" rIns="92075" bIns="46038">
            <a:spAutoFit/>
          </a:bodyPr>
          <a:lstStyle/>
          <a:p>
            <a:pPr algn="l">
              <a:spcBef>
                <a:spcPct val="0"/>
              </a:spcBef>
              <a:buClrTx/>
              <a:buSzTx/>
              <a:buFontTx/>
              <a:buNone/>
            </a:pPr>
            <a:r>
              <a:rPr lang="en-US" sz="1800" i="1">
                <a:solidFill>
                  <a:schemeClr val="bg1"/>
                </a:solidFill>
              </a:rPr>
              <a:t>List employees who have been assigned to some Manager.</a:t>
            </a:r>
          </a:p>
        </p:txBody>
      </p:sp>
      <p:sp>
        <p:nvSpPr>
          <p:cNvPr id="35846" name="Rectangle 6"/>
          <p:cNvSpPr>
            <a:spLocks noChangeArrowheads="1"/>
          </p:cNvSpPr>
          <p:nvPr/>
        </p:nvSpPr>
        <p:spPr bwMode="auto">
          <a:xfrm>
            <a:off x="527050" y="4800600"/>
            <a:ext cx="5797550" cy="1204913"/>
          </a:xfrm>
          <a:prstGeom prst="rect">
            <a:avLst/>
          </a:prstGeom>
          <a:noFill/>
          <a:ln w="12700">
            <a:solidFill>
              <a:schemeClr val="tx1"/>
            </a:solidFill>
            <a:miter lim="800000"/>
            <a:headEnd/>
            <a:tailEnd/>
          </a:ln>
          <a:effectLst/>
        </p:spPr>
        <p:txBody>
          <a:bodyPr lIns="92075" tIns="46038" rIns="92075" bIns="46038">
            <a:spAutoFit/>
          </a:bodyPr>
          <a:lstStyle/>
          <a:p>
            <a:pPr algn="l"/>
            <a:r>
              <a:rPr lang="en-US" sz="1800">
                <a:latin typeface="Courier New" pitchFamily="49" charset="0"/>
              </a:rPr>
              <a:t>SELECT </a:t>
            </a:r>
            <a:r>
              <a:rPr lang="en-US" sz="1800" b="0">
                <a:latin typeface="Courier New" pitchFamily="49" charset="0"/>
              </a:rPr>
              <a:t>Employee_ID</a:t>
            </a:r>
          </a:p>
          <a:p>
            <a:pPr algn="l"/>
            <a:r>
              <a:rPr lang="en-US" sz="1800">
                <a:latin typeface="Courier New" pitchFamily="49" charset="0"/>
              </a:rPr>
              <a:t>     FROM </a:t>
            </a:r>
            <a:r>
              <a:rPr lang="en-US" sz="1800" b="0">
                <a:latin typeface="Courier New" pitchFamily="49" charset="0"/>
              </a:rPr>
              <a:t>Employee_Manager</a:t>
            </a:r>
          </a:p>
          <a:p>
            <a:pPr algn="l"/>
            <a:r>
              <a:rPr lang="en-US" sz="1800">
                <a:latin typeface="Courier New" pitchFamily="49" charset="0"/>
              </a:rPr>
              <a:t>          WHERE </a:t>
            </a:r>
            <a:r>
              <a:rPr lang="en-US" sz="1800" b="0">
                <a:latin typeface="Courier New" pitchFamily="49" charset="0"/>
              </a:rPr>
              <a:t>Manager_ID</a:t>
            </a:r>
            <a:r>
              <a:rPr lang="en-US" sz="1800">
                <a:latin typeface="Courier New" pitchFamily="49" charset="0"/>
              </a:rPr>
              <a:t> IS NOT NULL;</a:t>
            </a:r>
            <a:r>
              <a:rPr lang="en-US" sz="1800" b="0"/>
              <a:t> </a:t>
            </a:r>
          </a:p>
        </p:txBody>
      </p:sp>
      <p:pic>
        <p:nvPicPr>
          <p:cNvPr id="35856" name="Picture 16"/>
          <p:cNvPicPr>
            <a:picLocks noChangeAspect="1" noChangeArrowheads="1"/>
          </p:cNvPicPr>
          <p:nvPr>
            <p:ph idx="1"/>
          </p:nvPr>
        </p:nvPicPr>
        <p:blipFill>
          <a:blip r:embed="rId3" cstate="print"/>
          <a:srcRect/>
          <a:stretch>
            <a:fillRect/>
          </a:stretch>
        </p:blipFill>
        <p:spPr>
          <a:xfrm>
            <a:off x="2362200" y="1219200"/>
            <a:ext cx="4267200" cy="612775"/>
          </a:xfrm>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additive="base">
                                        <p:cTn id="7" dur="500" fill="hold"/>
                                        <p:tgtEl>
                                          <p:spTgt spid="35842"/>
                                        </p:tgtEl>
                                        <p:attrNameLst>
                                          <p:attrName>ppt_x</p:attrName>
                                        </p:attrNameLst>
                                      </p:cBhvr>
                                      <p:tavLst>
                                        <p:tav tm="0">
                                          <p:val>
                                            <p:strVal val="#ppt_x"/>
                                          </p:val>
                                        </p:tav>
                                        <p:tav tm="100000">
                                          <p:val>
                                            <p:strVal val="#ppt_x"/>
                                          </p:val>
                                        </p:tav>
                                      </p:tavLst>
                                    </p:anim>
                                    <p:anim calcmode="lin" valueType="num">
                                      <p:cBhvr additive="base">
                                        <p:cTn id="8" dur="500" fill="hold"/>
                                        <p:tgtEl>
                                          <p:spTgt spid="3584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5843"/>
                                        </p:tgtEl>
                                        <p:attrNameLst>
                                          <p:attrName>style.visibility</p:attrName>
                                        </p:attrNameLst>
                                      </p:cBhvr>
                                      <p:to>
                                        <p:strVal val="visible"/>
                                      </p:to>
                                    </p:set>
                                    <p:animEffect transition="in" filter="dissolve">
                                      <p:cBhvr>
                                        <p:cTn id="13" dur="500"/>
                                        <p:tgtEl>
                                          <p:spTgt spid="3584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5845"/>
                                        </p:tgtEl>
                                        <p:attrNameLst>
                                          <p:attrName>style.visibility</p:attrName>
                                        </p:attrNameLst>
                                      </p:cBhvr>
                                      <p:to>
                                        <p:strVal val="visible"/>
                                      </p:to>
                                    </p:set>
                                    <p:anim calcmode="lin" valueType="num">
                                      <p:cBhvr additive="base">
                                        <p:cTn id="18" dur="500" fill="hold"/>
                                        <p:tgtEl>
                                          <p:spTgt spid="35845"/>
                                        </p:tgtEl>
                                        <p:attrNameLst>
                                          <p:attrName>ppt_x</p:attrName>
                                        </p:attrNameLst>
                                      </p:cBhvr>
                                      <p:tavLst>
                                        <p:tav tm="0">
                                          <p:val>
                                            <p:strVal val="#ppt_x"/>
                                          </p:val>
                                        </p:tav>
                                        <p:tav tm="100000">
                                          <p:val>
                                            <p:strVal val="#ppt_x"/>
                                          </p:val>
                                        </p:tav>
                                      </p:tavLst>
                                    </p:anim>
                                    <p:anim calcmode="lin" valueType="num">
                                      <p:cBhvr additive="base">
                                        <p:cTn id="19" dur="500" fill="hold"/>
                                        <p:tgtEl>
                                          <p:spTgt spid="3584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5846"/>
                                        </p:tgtEl>
                                        <p:attrNameLst>
                                          <p:attrName>style.visibility</p:attrName>
                                        </p:attrNameLst>
                                      </p:cBhvr>
                                      <p:to>
                                        <p:strVal val="visible"/>
                                      </p:to>
                                    </p:set>
                                    <p:animEffect transition="in" filter="dissolve">
                                      <p:cBhvr>
                                        <p:cTn id="24" dur="500"/>
                                        <p:tgtEl>
                                          <p:spTgt spid="358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nimBg="1"/>
      <p:bldP spid="35843" grpId="0" animBg="1" autoUpdateAnimBg="0"/>
      <p:bldP spid="35845" grpId="0" animBg="1"/>
      <p:bldP spid="35846" grpId="0" animBg="1"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609600" y="3519488"/>
            <a:ext cx="7710488" cy="1204912"/>
          </a:xfrm>
          <a:prstGeom prst="rect">
            <a:avLst/>
          </a:prstGeom>
          <a:noFill/>
          <a:ln w="12700">
            <a:solidFill>
              <a:schemeClr val="tx1"/>
            </a:solidFill>
            <a:miter lim="800000"/>
            <a:headEnd/>
            <a:tailEnd/>
          </a:ln>
          <a:effectLst/>
        </p:spPr>
        <p:txBody>
          <a:bodyPr lIns="92075" tIns="46038" rIns="92075" bIns="46038">
            <a:spAutoFit/>
          </a:bodyPr>
          <a:lstStyle/>
          <a:p>
            <a:pPr algn="l"/>
            <a:r>
              <a:rPr lang="en-US" sz="1800">
                <a:latin typeface="Courier New" pitchFamily="49" charset="0"/>
              </a:rPr>
              <a:t>SELECT</a:t>
            </a:r>
            <a:r>
              <a:rPr lang="en-US" sz="1800" b="0">
                <a:latin typeface="Courier New" pitchFamily="49" charset="0"/>
              </a:rPr>
              <a:t> Account_No, Total_Available_Balance_in_Dollars</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Customer_Transaction</a:t>
            </a:r>
            <a:endParaRPr lang="en-US" sz="1800">
              <a:latin typeface="Courier New" pitchFamily="49" charset="0"/>
            </a:endParaRPr>
          </a:p>
          <a:p>
            <a:pPr algn="l"/>
            <a:r>
              <a:rPr lang="en-US" sz="1800">
                <a:latin typeface="Courier New" pitchFamily="49" charset="0"/>
              </a:rPr>
              <a:t>	    ORDER BY</a:t>
            </a:r>
            <a:r>
              <a:rPr lang="en-US" sz="1800" b="0">
                <a:latin typeface="Courier New" pitchFamily="49" charset="0"/>
              </a:rPr>
              <a:t> Total_Available_Balance_in_Dollars;</a:t>
            </a:r>
          </a:p>
        </p:txBody>
      </p:sp>
      <p:sp>
        <p:nvSpPr>
          <p:cNvPr id="38915" name="Rectangle 3"/>
          <p:cNvSpPr>
            <a:spLocks noChangeArrowheads="1"/>
          </p:cNvSpPr>
          <p:nvPr/>
        </p:nvSpPr>
        <p:spPr bwMode="auto">
          <a:xfrm>
            <a:off x="1143000" y="5410200"/>
            <a:ext cx="5037138" cy="457200"/>
          </a:xfrm>
          <a:prstGeom prst="rect">
            <a:avLst/>
          </a:prstGeom>
          <a:noFill/>
          <a:ln w="9525">
            <a:noFill/>
            <a:miter lim="800000"/>
            <a:headEnd/>
            <a:tailEnd/>
          </a:ln>
          <a:effectLst/>
        </p:spPr>
        <p:txBody>
          <a:bodyPr wrap="none" lIns="92075" tIns="46038" rIns="92075" bIns="46038">
            <a:spAutoFit/>
          </a:bodyPr>
          <a:lstStyle/>
          <a:p>
            <a:pPr algn="l">
              <a:spcBef>
                <a:spcPct val="0"/>
              </a:spcBef>
              <a:buClrTx/>
              <a:buSzTx/>
              <a:buFontTx/>
              <a:buChar char="•"/>
            </a:pPr>
            <a:r>
              <a:rPr lang="en-US" sz="2400" b="0" i="1">
                <a:latin typeface="Book Antiqua" pitchFamily="18" charset="0"/>
              </a:rPr>
              <a:t> by default the order is </a:t>
            </a:r>
            <a:r>
              <a:rPr lang="en-US" sz="2400" i="1">
                <a:solidFill>
                  <a:srgbClr val="FE9B03"/>
                </a:solidFill>
                <a:latin typeface="Book Antiqua" pitchFamily="18" charset="0"/>
              </a:rPr>
              <a:t>ASCENDING</a:t>
            </a:r>
          </a:p>
        </p:txBody>
      </p:sp>
      <p:sp>
        <p:nvSpPr>
          <p:cNvPr id="38916" name="Rectangle 4"/>
          <p:cNvSpPr>
            <a:spLocks noGrp="1" noChangeArrowheads="1"/>
          </p:cNvSpPr>
          <p:nvPr>
            <p:ph type="title"/>
          </p:nvPr>
        </p:nvSpPr>
        <p:spPr/>
        <p:txBody>
          <a:bodyPr/>
          <a:lstStyle/>
          <a:p>
            <a:r>
              <a:rPr lang="en-US"/>
              <a:t>SQL - Sorting your results        (ORDER BY)</a:t>
            </a:r>
          </a:p>
        </p:txBody>
      </p:sp>
      <p:pic>
        <p:nvPicPr>
          <p:cNvPr id="38917" name="Picture 5"/>
          <p:cNvPicPr>
            <a:picLocks noChangeAspect="1" noChangeArrowheads="1"/>
          </p:cNvPicPr>
          <p:nvPr>
            <p:ph idx="1"/>
          </p:nvPr>
        </p:nvPicPr>
        <p:blipFill>
          <a:blip r:embed="rId3" cstate="print"/>
          <a:srcRect/>
          <a:stretch>
            <a:fillRect/>
          </a:stretch>
        </p:blipFill>
        <p:spPr>
          <a:xfrm>
            <a:off x="1066800" y="1295400"/>
            <a:ext cx="6400800" cy="990600"/>
          </a:xfrm>
          <a:noFill/>
          <a:ln/>
        </p:spPr>
      </p:pic>
      <p:sp>
        <p:nvSpPr>
          <p:cNvPr id="38919" name="Rectangle 7"/>
          <p:cNvSpPr>
            <a:spLocks noChangeArrowheads="1"/>
          </p:cNvSpPr>
          <p:nvPr/>
        </p:nvSpPr>
        <p:spPr bwMode="auto">
          <a:xfrm>
            <a:off x="457200" y="2514600"/>
            <a:ext cx="8135938" cy="641350"/>
          </a:xfrm>
          <a:prstGeom prst="rect">
            <a:avLst/>
          </a:prstGeom>
          <a:solidFill>
            <a:schemeClr val="tx2"/>
          </a:solidFill>
          <a:ln w="9525">
            <a:noFill/>
            <a:miter lim="800000"/>
            <a:headEnd/>
            <a:tailEnd/>
          </a:ln>
          <a:effectLst/>
        </p:spPr>
        <p:txBody>
          <a:bodyPr lIns="92075" tIns="46038" rIns="92075" bIns="46038">
            <a:spAutoFit/>
          </a:bodyPr>
          <a:lstStyle/>
          <a:p>
            <a:pPr algn="l">
              <a:spcBef>
                <a:spcPct val="0"/>
              </a:spcBef>
              <a:buClrTx/>
              <a:buSzTx/>
              <a:buFontTx/>
              <a:buNone/>
            </a:pPr>
            <a:r>
              <a:rPr lang="en-US" sz="1800" i="1">
                <a:solidFill>
                  <a:schemeClr val="bg1"/>
                </a:solidFill>
              </a:rPr>
              <a:t>List the customers account numbers and their account balances, in the increasing order of the balance</a:t>
            </a:r>
            <a:r>
              <a:rPr lang="en-US" sz="1800" b="0">
                <a:solidFill>
                  <a:schemeClr val="bg1"/>
                </a:soli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919"/>
                                        </p:tgtEl>
                                        <p:attrNameLst>
                                          <p:attrName>style.visibility</p:attrName>
                                        </p:attrNameLst>
                                      </p:cBhvr>
                                      <p:to>
                                        <p:strVal val="visible"/>
                                      </p:to>
                                    </p:set>
                                    <p:anim calcmode="lin" valueType="num">
                                      <p:cBhvr additive="base">
                                        <p:cTn id="7" dur="500" fill="hold"/>
                                        <p:tgtEl>
                                          <p:spTgt spid="38919"/>
                                        </p:tgtEl>
                                        <p:attrNameLst>
                                          <p:attrName>ppt_x</p:attrName>
                                        </p:attrNameLst>
                                      </p:cBhvr>
                                      <p:tavLst>
                                        <p:tav tm="0">
                                          <p:val>
                                            <p:strVal val="#ppt_x"/>
                                          </p:val>
                                        </p:tav>
                                        <p:tav tm="100000">
                                          <p:val>
                                            <p:strVal val="#ppt_x"/>
                                          </p:val>
                                        </p:tav>
                                      </p:tavLst>
                                    </p:anim>
                                    <p:anim calcmode="lin" valueType="num">
                                      <p:cBhvr additive="base">
                                        <p:cTn id="8" dur="500" fill="hold"/>
                                        <p:tgtEl>
                                          <p:spTgt spid="389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9" presetClass="entr" presetSubtype="0" fill="hold" grpId="0" nodeType="clickEffect">
                                  <p:stCondLst>
                                    <p:cond delay="0"/>
                                  </p:stCondLst>
                                  <p:childTnLst>
                                    <p:set>
                                      <p:cBhvr>
                                        <p:cTn id="12" dur="1" fill="hold">
                                          <p:stCondLst>
                                            <p:cond delay="0"/>
                                          </p:stCondLst>
                                        </p:cTn>
                                        <p:tgtEl>
                                          <p:spTgt spid="38914"/>
                                        </p:tgtEl>
                                        <p:attrNameLst>
                                          <p:attrName>style.visibility</p:attrName>
                                        </p:attrNameLst>
                                      </p:cBhvr>
                                      <p:to>
                                        <p:strVal val="visible"/>
                                      </p:to>
                                    </p:set>
                                    <p:anim calcmode="lin" valueType="num">
                                      <p:cBhvr>
                                        <p:cTn id="13" dur="1000" fill="hold"/>
                                        <p:tgtEl>
                                          <p:spTgt spid="38914"/>
                                        </p:tgtEl>
                                        <p:attrNameLst>
                                          <p:attrName>ppt_x</p:attrName>
                                        </p:attrNameLst>
                                      </p:cBhvr>
                                      <p:tavLst>
                                        <p:tav tm="0">
                                          <p:val>
                                            <p:strVal val="#ppt_x-.2"/>
                                          </p:val>
                                        </p:tav>
                                        <p:tav tm="100000">
                                          <p:val>
                                            <p:strVal val="#ppt_x"/>
                                          </p:val>
                                        </p:tav>
                                      </p:tavLst>
                                    </p:anim>
                                    <p:anim calcmode="lin" valueType="num">
                                      <p:cBhvr>
                                        <p:cTn id="14" dur="1000" fill="hold"/>
                                        <p:tgtEl>
                                          <p:spTgt spid="38914"/>
                                        </p:tgtEl>
                                        <p:attrNameLst>
                                          <p:attrName>ppt_y</p:attrName>
                                        </p:attrNameLst>
                                      </p:cBhvr>
                                      <p:tavLst>
                                        <p:tav tm="0">
                                          <p:val>
                                            <p:strVal val="#ppt_y"/>
                                          </p:val>
                                        </p:tav>
                                        <p:tav tm="100000">
                                          <p:val>
                                            <p:strVal val="#ppt_y"/>
                                          </p:val>
                                        </p:tav>
                                      </p:tavLst>
                                    </p:anim>
                                    <p:animEffect transition="in" filter="wipe(right)" prLst="gradientSize: 0.1">
                                      <p:cBhvr>
                                        <p:cTn id="15" dur="1000"/>
                                        <p:tgtEl>
                                          <p:spTgt spid="38914"/>
                                        </p:tgtEl>
                                      </p:cBhvr>
                                    </p:animEffect>
                                  </p:childTnLst>
                                </p:cTn>
                              </p:par>
                            </p:childTnLst>
                          </p:cTn>
                        </p:par>
                        <p:par>
                          <p:cTn id="16" fill="hold">
                            <p:stCondLst>
                              <p:cond delay="1000"/>
                            </p:stCondLst>
                            <p:childTnLst>
                              <p:par>
                                <p:cTn id="17" presetID="2" presetClass="entr" presetSubtype="4" fill="hold" grpId="0" nodeType="afterEffect">
                                  <p:stCondLst>
                                    <p:cond delay="1000"/>
                                  </p:stCondLst>
                                  <p:childTnLst>
                                    <p:set>
                                      <p:cBhvr>
                                        <p:cTn id="18" dur="1" fill="hold">
                                          <p:stCondLst>
                                            <p:cond delay="0"/>
                                          </p:stCondLst>
                                        </p:cTn>
                                        <p:tgtEl>
                                          <p:spTgt spid="38915"/>
                                        </p:tgtEl>
                                        <p:attrNameLst>
                                          <p:attrName>style.visibility</p:attrName>
                                        </p:attrNameLst>
                                      </p:cBhvr>
                                      <p:to>
                                        <p:strVal val="visible"/>
                                      </p:to>
                                    </p:set>
                                    <p:anim calcmode="lin" valueType="num">
                                      <p:cBhvr additive="base">
                                        <p:cTn id="19" dur="500" fill="hold"/>
                                        <p:tgtEl>
                                          <p:spTgt spid="38915"/>
                                        </p:tgtEl>
                                        <p:attrNameLst>
                                          <p:attrName>ppt_x</p:attrName>
                                        </p:attrNameLst>
                                      </p:cBhvr>
                                      <p:tavLst>
                                        <p:tav tm="0">
                                          <p:val>
                                            <p:strVal val="#ppt_x"/>
                                          </p:val>
                                        </p:tav>
                                        <p:tav tm="100000">
                                          <p:val>
                                            <p:strVal val="#ppt_x"/>
                                          </p:val>
                                        </p:tav>
                                      </p:tavLst>
                                    </p:anim>
                                    <p:anim calcmode="lin" valueType="num">
                                      <p:cBhvr additive="base">
                                        <p:cTn id="20" dur="500" fill="hold"/>
                                        <p:tgtEl>
                                          <p:spTgt spid="389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nimBg="1"/>
      <p:bldP spid="38915" grpId="0"/>
      <p:bldP spid="38919"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228600" y="1371600"/>
            <a:ext cx="8534400" cy="641350"/>
          </a:xfrm>
          <a:prstGeom prst="rect">
            <a:avLst/>
          </a:prstGeom>
          <a:solidFill>
            <a:schemeClr val="tx2"/>
          </a:solidFill>
          <a:ln w="9525">
            <a:noFill/>
            <a:miter lim="800000"/>
            <a:headEnd/>
            <a:tailEnd/>
          </a:ln>
          <a:effectLst/>
        </p:spPr>
        <p:txBody>
          <a:bodyPr lIns="92075" tIns="46038" rIns="92075" bIns="46038">
            <a:spAutoFit/>
          </a:bodyPr>
          <a:lstStyle/>
          <a:p>
            <a:pPr marL="342900" indent="-342900" algn="l">
              <a:spcBef>
                <a:spcPct val="0"/>
              </a:spcBef>
              <a:buClrTx/>
              <a:buSzTx/>
              <a:buFontTx/>
              <a:buNone/>
            </a:pPr>
            <a:r>
              <a:rPr lang="en-US" sz="1800" i="1">
                <a:solidFill>
                  <a:schemeClr val="bg1"/>
                </a:solidFill>
              </a:rPr>
              <a:t>List the customers and their account numbers in the decreasing order of the account numbers.</a:t>
            </a:r>
          </a:p>
        </p:txBody>
      </p:sp>
      <p:sp>
        <p:nvSpPr>
          <p:cNvPr id="39939" name="Rectangle 3"/>
          <p:cNvSpPr>
            <a:spLocks noChangeArrowheads="1"/>
          </p:cNvSpPr>
          <p:nvPr/>
        </p:nvSpPr>
        <p:spPr bwMode="auto">
          <a:xfrm>
            <a:off x="381000" y="2438400"/>
            <a:ext cx="7543800" cy="1204913"/>
          </a:xfrm>
          <a:prstGeom prst="rect">
            <a:avLst/>
          </a:prstGeom>
          <a:noFill/>
          <a:ln w="12700">
            <a:solidFill>
              <a:schemeClr val="tx1"/>
            </a:solidFill>
            <a:miter lim="800000"/>
            <a:headEnd/>
            <a:tailEnd/>
          </a:ln>
          <a:effectLst/>
        </p:spPr>
        <p:txBody>
          <a:bodyPr lIns="92075" tIns="46038" rIns="92075" bIns="46038">
            <a:spAutoFit/>
          </a:bodyPr>
          <a:lstStyle/>
          <a:p>
            <a:pPr algn="l"/>
            <a:r>
              <a:rPr lang="en-US" sz="1800">
                <a:latin typeface="Courier New" pitchFamily="49" charset="0"/>
              </a:rPr>
              <a:t>SELECT</a:t>
            </a:r>
            <a:r>
              <a:rPr lang="en-US" sz="1800" b="0">
                <a:latin typeface="Courier New" pitchFamily="49" charset="0"/>
              </a:rPr>
              <a:t>  Cust_Last_Name, Cust_First_Name, Account_No</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Customer_Details</a:t>
            </a:r>
            <a:endParaRPr lang="en-US" sz="1800">
              <a:latin typeface="Courier New" pitchFamily="49" charset="0"/>
            </a:endParaRPr>
          </a:p>
          <a:p>
            <a:pPr algn="l"/>
            <a:r>
              <a:rPr lang="en-US" sz="1800">
                <a:latin typeface="Courier New" pitchFamily="49" charset="0"/>
              </a:rPr>
              <a:t>		ORDER BY</a:t>
            </a:r>
            <a:r>
              <a:rPr lang="en-US" sz="1800" b="0">
                <a:latin typeface="Courier New" pitchFamily="49" charset="0"/>
              </a:rPr>
              <a:t> 3  </a:t>
            </a:r>
            <a:r>
              <a:rPr lang="en-US" sz="1800">
                <a:latin typeface="Courier New" pitchFamily="49" charset="0"/>
              </a:rPr>
              <a:t>DESC</a:t>
            </a:r>
            <a:r>
              <a:rPr lang="en-US" sz="1800" b="0">
                <a:latin typeface="Courier New" pitchFamily="49" charset="0"/>
              </a:rPr>
              <a:t>;</a:t>
            </a:r>
          </a:p>
        </p:txBody>
      </p:sp>
      <p:sp>
        <p:nvSpPr>
          <p:cNvPr id="39940" name="Rectangle 4"/>
          <p:cNvSpPr>
            <a:spLocks noChangeArrowheads="1"/>
          </p:cNvSpPr>
          <p:nvPr/>
        </p:nvSpPr>
        <p:spPr bwMode="auto">
          <a:xfrm>
            <a:off x="60325" y="441325"/>
            <a:ext cx="184150" cy="641350"/>
          </a:xfrm>
          <a:prstGeom prst="rect">
            <a:avLst/>
          </a:prstGeom>
          <a:noFill/>
          <a:ln w="9525">
            <a:noFill/>
            <a:miter lim="800000"/>
            <a:headEnd/>
            <a:tailEnd/>
          </a:ln>
          <a:effectLst/>
        </p:spPr>
        <p:txBody>
          <a:bodyPr wrap="none" lIns="92075" tIns="46038" rIns="92075" bIns="46038">
            <a:spAutoFit/>
          </a:bodyPr>
          <a:lstStyle/>
          <a:p>
            <a:pPr algn="l">
              <a:spcBef>
                <a:spcPct val="0"/>
              </a:spcBef>
              <a:buClrTx/>
              <a:buSzTx/>
              <a:buFontTx/>
              <a:buNone/>
            </a:pPr>
            <a:endParaRPr lang="en-US" sz="3600" b="0">
              <a:solidFill>
                <a:schemeClr val="tx2"/>
              </a:solidFill>
              <a:effectLst>
                <a:outerShdw blurRad="38100" dist="38100" dir="2700000" algn="tl">
                  <a:srgbClr val="C0C0C0"/>
                </a:outerShdw>
              </a:effectLst>
              <a:latin typeface="Book Antiqua" pitchFamily="18" charset="0"/>
            </a:endParaRPr>
          </a:p>
        </p:txBody>
      </p:sp>
      <p:sp>
        <p:nvSpPr>
          <p:cNvPr id="39941" name="Rectangle 5"/>
          <p:cNvSpPr>
            <a:spLocks noGrp="1" noChangeArrowheads="1"/>
          </p:cNvSpPr>
          <p:nvPr>
            <p:ph type="title"/>
          </p:nvPr>
        </p:nvSpPr>
        <p:spPr/>
        <p:txBody>
          <a:bodyPr/>
          <a:lstStyle/>
          <a:p>
            <a:r>
              <a:rPr lang="en-US"/>
              <a:t>Retrieval using ORDER BY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additive="base">
                                        <p:cTn id="7" dur="500" fill="hold"/>
                                        <p:tgtEl>
                                          <p:spTgt spid="39938"/>
                                        </p:tgtEl>
                                        <p:attrNameLst>
                                          <p:attrName>ppt_x</p:attrName>
                                        </p:attrNameLst>
                                      </p:cBhvr>
                                      <p:tavLst>
                                        <p:tav tm="0">
                                          <p:val>
                                            <p:strVal val="#ppt_x"/>
                                          </p:val>
                                        </p:tav>
                                        <p:tav tm="100000">
                                          <p:val>
                                            <p:strVal val="#ppt_x"/>
                                          </p:val>
                                        </p:tav>
                                      </p:tavLst>
                                    </p:anim>
                                    <p:anim calcmode="lin" valueType="num">
                                      <p:cBhvr additive="base">
                                        <p:cTn id="8" dur="500" fill="hold"/>
                                        <p:tgtEl>
                                          <p:spTgt spid="3993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9939"/>
                                        </p:tgtEl>
                                        <p:attrNameLst>
                                          <p:attrName>style.visibility</p:attrName>
                                        </p:attrNameLst>
                                      </p:cBhvr>
                                      <p:to>
                                        <p:strVal val="visible"/>
                                      </p:to>
                                    </p:set>
                                    <p:animEffect transition="in" filter="dissolve">
                                      <p:cBhvr>
                                        <p:cTn id="13" dur="500"/>
                                        <p:tgtEl>
                                          <p:spTgt spid="39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nimBg="1"/>
      <p:bldP spid="39939" grpId="0" animBg="1"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02" name="Rectangle 2"/>
          <p:cNvSpPr>
            <a:spLocks noChangeArrowheads="1"/>
          </p:cNvSpPr>
          <p:nvPr/>
        </p:nvSpPr>
        <p:spPr bwMode="auto">
          <a:xfrm>
            <a:off x="228600" y="1371600"/>
            <a:ext cx="8534400" cy="641350"/>
          </a:xfrm>
          <a:prstGeom prst="rect">
            <a:avLst/>
          </a:prstGeom>
          <a:solidFill>
            <a:schemeClr val="tx2"/>
          </a:solidFill>
          <a:ln w="9525">
            <a:noFill/>
            <a:miter lim="800000"/>
            <a:headEnd/>
            <a:tailEnd/>
          </a:ln>
          <a:effectLst/>
        </p:spPr>
        <p:txBody>
          <a:bodyPr lIns="92075" tIns="46038" rIns="92075" bIns="46038">
            <a:spAutoFit/>
          </a:bodyPr>
          <a:lstStyle/>
          <a:p>
            <a:pPr marL="342900" indent="-342900" algn="l">
              <a:spcBef>
                <a:spcPct val="0"/>
              </a:spcBef>
              <a:buClrTx/>
              <a:buSzTx/>
              <a:buFontTx/>
              <a:buNone/>
            </a:pPr>
            <a:r>
              <a:rPr lang="en-US" sz="1800" i="1">
                <a:solidFill>
                  <a:schemeClr val="bg1"/>
                </a:solidFill>
              </a:rPr>
              <a:t>List the customers and their account numbers in the decreasing order of the Customer Last Name and increasing order of account numbers.</a:t>
            </a:r>
          </a:p>
        </p:txBody>
      </p:sp>
      <p:sp>
        <p:nvSpPr>
          <p:cNvPr id="307203" name="Rectangle 3"/>
          <p:cNvSpPr>
            <a:spLocks noChangeArrowheads="1"/>
          </p:cNvSpPr>
          <p:nvPr/>
        </p:nvSpPr>
        <p:spPr bwMode="auto">
          <a:xfrm>
            <a:off x="838200" y="2590800"/>
            <a:ext cx="7696200" cy="2855913"/>
          </a:xfrm>
          <a:prstGeom prst="rect">
            <a:avLst/>
          </a:prstGeom>
          <a:noFill/>
          <a:ln w="12700">
            <a:solidFill>
              <a:schemeClr val="tx1"/>
            </a:solidFill>
            <a:miter lim="800000"/>
            <a:headEnd/>
            <a:tailEnd/>
          </a:ln>
          <a:effectLst/>
        </p:spPr>
        <p:txBody>
          <a:bodyPr lIns="92075" tIns="46038" rIns="92075" bIns="46038">
            <a:spAutoFit/>
          </a:bodyPr>
          <a:lstStyle/>
          <a:p>
            <a:pPr algn="l"/>
            <a:r>
              <a:rPr lang="en-US" sz="1800">
                <a:latin typeface="Courier New" pitchFamily="49" charset="0"/>
              </a:rPr>
              <a:t>SELECT  </a:t>
            </a:r>
            <a:r>
              <a:rPr lang="en-US" sz="1800" b="0">
                <a:latin typeface="Courier New" pitchFamily="49" charset="0"/>
              </a:rPr>
              <a:t>Cust_Last_Name, Cust_First_Name, Account_No</a:t>
            </a:r>
          </a:p>
          <a:p>
            <a:pPr algn="l"/>
            <a:r>
              <a:rPr lang="en-US" sz="1800">
                <a:latin typeface="Courier New" pitchFamily="49" charset="0"/>
              </a:rPr>
              <a:t>	FROM </a:t>
            </a:r>
            <a:r>
              <a:rPr lang="en-US" sz="1800" b="0">
                <a:latin typeface="Courier New" pitchFamily="49" charset="0"/>
              </a:rPr>
              <a:t>Customer_Details</a:t>
            </a:r>
          </a:p>
          <a:p>
            <a:pPr algn="l"/>
            <a:r>
              <a:rPr lang="en-US" sz="1800">
                <a:latin typeface="Courier New" pitchFamily="49" charset="0"/>
              </a:rPr>
              <a:t>	       ORDER BY </a:t>
            </a:r>
            <a:r>
              <a:rPr lang="en-US" sz="1800" b="0">
                <a:latin typeface="Courier New" pitchFamily="49" charset="0"/>
              </a:rPr>
              <a:t>Cust_Last_Name</a:t>
            </a:r>
            <a:r>
              <a:rPr lang="en-US" sz="1800">
                <a:latin typeface="Courier New" pitchFamily="49" charset="0"/>
              </a:rPr>
              <a:t> DESC, </a:t>
            </a:r>
            <a:r>
              <a:rPr lang="en-US" sz="1800" b="0">
                <a:latin typeface="Courier New" pitchFamily="49" charset="0"/>
              </a:rPr>
              <a:t>Account_No</a:t>
            </a:r>
            <a:r>
              <a:rPr lang="en-US" sz="1800">
                <a:latin typeface="Courier New" pitchFamily="49" charset="0"/>
              </a:rPr>
              <a:t>;</a:t>
            </a:r>
          </a:p>
          <a:p>
            <a:pPr algn="l"/>
            <a:r>
              <a:rPr lang="en-US" sz="1800"/>
              <a:t>Or</a:t>
            </a:r>
          </a:p>
          <a:p>
            <a:pPr algn="l"/>
            <a:r>
              <a:rPr lang="en-US" sz="1800">
                <a:latin typeface="Courier New" pitchFamily="49" charset="0"/>
              </a:rPr>
              <a:t>SELECT  </a:t>
            </a:r>
            <a:r>
              <a:rPr lang="en-US" sz="1800" b="0">
                <a:latin typeface="Courier New" pitchFamily="49" charset="0"/>
              </a:rPr>
              <a:t>Cust_Last_Name, Cust_First_Name, Account_No</a:t>
            </a:r>
          </a:p>
          <a:p>
            <a:pPr algn="l"/>
            <a:r>
              <a:rPr lang="en-US" sz="1800">
                <a:latin typeface="Courier New" pitchFamily="49" charset="0"/>
              </a:rPr>
              <a:t>	FROM </a:t>
            </a:r>
            <a:r>
              <a:rPr lang="en-US" sz="1800" b="0">
                <a:latin typeface="Courier New" pitchFamily="49" charset="0"/>
              </a:rPr>
              <a:t>Customer_Details</a:t>
            </a:r>
          </a:p>
          <a:p>
            <a:pPr algn="l"/>
            <a:r>
              <a:rPr lang="en-US" sz="1800">
                <a:latin typeface="Courier New" pitchFamily="49" charset="0"/>
              </a:rPr>
              <a:t>	      ORDER BY 1 DESC, 3;</a:t>
            </a:r>
          </a:p>
        </p:txBody>
      </p:sp>
      <p:sp>
        <p:nvSpPr>
          <p:cNvPr id="307204" name="Rectangle 4"/>
          <p:cNvSpPr>
            <a:spLocks noChangeArrowheads="1"/>
          </p:cNvSpPr>
          <p:nvPr/>
        </p:nvSpPr>
        <p:spPr bwMode="auto">
          <a:xfrm>
            <a:off x="60325" y="441325"/>
            <a:ext cx="184150" cy="641350"/>
          </a:xfrm>
          <a:prstGeom prst="rect">
            <a:avLst/>
          </a:prstGeom>
          <a:noFill/>
          <a:ln w="9525">
            <a:noFill/>
            <a:miter lim="800000"/>
            <a:headEnd/>
            <a:tailEnd/>
          </a:ln>
          <a:effectLst/>
        </p:spPr>
        <p:txBody>
          <a:bodyPr wrap="none" lIns="92075" tIns="46038" rIns="92075" bIns="46038">
            <a:spAutoFit/>
          </a:bodyPr>
          <a:lstStyle/>
          <a:p>
            <a:pPr algn="l">
              <a:spcBef>
                <a:spcPct val="0"/>
              </a:spcBef>
              <a:buClrTx/>
              <a:buSzTx/>
              <a:buFontTx/>
              <a:buNone/>
            </a:pPr>
            <a:endParaRPr lang="en-US" sz="3600" b="0">
              <a:solidFill>
                <a:schemeClr val="tx2"/>
              </a:solidFill>
              <a:effectLst>
                <a:outerShdw blurRad="38100" dist="38100" dir="2700000" algn="tl">
                  <a:srgbClr val="C0C0C0"/>
                </a:outerShdw>
              </a:effectLst>
              <a:latin typeface="Book Antiqua" pitchFamily="18" charset="0"/>
            </a:endParaRPr>
          </a:p>
        </p:txBody>
      </p:sp>
      <p:sp>
        <p:nvSpPr>
          <p:cNvPr id="307205" name="Rectangle 5"/>
          <p:cNvSpPr>
            <a:spLocks noGrp="1" noChangeArrowheads="1"/>
          </p:cNvSpPr>
          <p:nvPr>
            <p:ph type="title"/>
          </p:nvPr>
        </p:nvSpPr>
        <p:spPr/>
        <p:txBody>
          <a:bodyPr/>
          <a:lstStyle/>
          <a:p>
            <a:r>
              <a:rPr lang="en-US"/>
              <a:t>Retrieval using ORDER BY</a:t>
            </a:r>
          </a:p>
        </p:txBody>
      </p:sp>
      <p:graphicFrame>
        <p:nvGraphicFramePr>
          <p:cNvPr id="307206" name="Object 6">
            <a:hlinkClick r:id="" action="ppaction://ole?verb=1"/>
          </p:cNvPr>
          <p:cNvGraphicFramePr>
            <a:graphicFrameLocks noChangeAspect="1"/>
          </p:cNvGraphicFramePr>
          <p:nvPr/>
        </p:nvGraphicFramePr>
        <p:xfrm>
          <a:off x="7239000" y="5486400"/>
          <a:ext cx="1447800" cy="1143000"/>
        </p:xfrm>
        <a:graphic>
          <a:graphicData uri="http://schemas.openxmlformats.org/presentationml/2006/ole">
            <p:oleObj spid="_x0000_s307206" name="Worksheet" showAsIcon="1" r:id="rId4" imgW="914400" imgH="714240" progId="Excel.Sheet.8">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02"/>
                                        </p:tgtEl>
                                        <p:attrNameLst>
                                          <p:attrName>style.visibility</p:attrName>
                                        </p:attrNameLst>
                                      </p:cBhvr>
                                      <p:to>
                                        <p:strVal val="visible"/>
                                      </p:to>
                                    </p:set>
                                    <p:anim calcmode="lin" valueType="num">
                                      <p:cBhvr additive="base">
                                        <p:cTn id="7" dur="500" fill="hold"/>
                                        <p:tgtEl>
                                          <p:spTgt spid="307202"/>
                                        </p:tgtEl>
                                        <p:attrNameLst>
                                          <p:attrName>ppt_x</p:attrName>
                                        </p:attrNameLst>
                                      </p:cBhvr>
                                      <p:tavLst>
                                        <p:tav tm="0">
                                          <p:val>
                                            <p:strVal val="#ppt_x"/>
                                          </p:val>
                                        </p:tav>
                                        <p:tav tm="100000">
                                          <p:val>
                                            <p:strVal val="#ppt_x"/>
                                          </p:val>
                                        </p:tav>
                                      </p:tavLst>
                                    </p:anim>
                                    <p:anim calcmode="lin" valueType="num">
                                      <p:cBhvr additive="base">
                                        <p:cTn id="8" dur="500" fill="hold"/>
                                        <p:tgtEl>
                                          <p:spTgt spid="30720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9" presetClass="entr" presetSubtype="0" fill="hold" nodeType="clickEffect">
                                  <p:stCondLst>
                                    <p:cond delay="0"/>
                                  </p:stCondLst>
                                  <p:childTnLst>
                                    <p:set>
                                      <p:cBhvr>
                                        <p:cTn id="12" dur="1" fill="hold">
                                          <p:stCondLst>
                                            <p:cond delay="0"/>
                                          </p:stCondLst>
                                        </p:cTn>
                                        <p:tgtEl>
                                          <p:spTgt spid="307203">
                                            <p:txEl>
                                              <p:pRg st="0" end="0"/>
                                            </p:txEl>
                                          </p:spTgt>
                                        </p:tgtEl>
                                        <p:attrNameLst>
                                          <p:attrName>style.visibility</p:attrName>
                                        </p:attrNameLst>
                                      </p:cBhvr>
                                      <p:to>
                                        <p:strVal val="visible"/>
                                      </p:to>
                                    </p:set>
                                    <p:anim calcmode="lin" valueType="num">
                                      <p:cBhvr>
                                        <p:cTn id="13" dur="1000" fill="hold"/>
                                        <p:tgtEl>
                                          <p:spTgt spid="307203">
                                            <p:txEl>
                                              <p:pRg st="0" end="0"/>
                                            </p:txEl>
                                          </p:spTgt>
                                        </p:tgtEl>
                                        <p:attrNameLst>
                                          <p:attrName>ppt_x</p:attrName>
                                        </p:attrNameLst>
                                      </p:cBhvr>
                                      <p:tavLst>
                                        <p:tav tm="0">
                                          <p:val>
                                            <p:strVal val="#ppt_x-.2"/>
                                          </p:val>
                                        </p:tav>
                                        <p:tav tm="100000">
                                          <p:val>
                                            <p:strVal val="#ppt_x"/>
                                          </p:val>
                                        </p:tav>
                                      </p:tavLst>
                                    </p:anim>
                                    <p:anim calcmode="lin" valueType="num">
                                      <p:cBhvr>
                                        <p:cTn id="14" dur="1000" fill="hold"/>
                                        <p:tgtEl>
                                          <p:spTgt spid="30720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307203">
                                            <p:txEl>
                                              <p:pRg st="0" end="0"/>
                                            </p:txEl>
                                          </p:spTgt>
                                        </p:tgtEl>
                                      </p:cBhvr>
                                    </p:animEffect>
                                  </p:childTnLst>
                                </p:cTn>
                              </p:par>
                              <p:par>
                                <p:cTn id="16" presetID="29" presetClass="entr" presetSubtype="0" fill="hold" nodeType="withEffect">
                                  <p:stCondLst>
                                    <p:cond delay="0"/>
                                  </p:stCondLst>
                                  <p:childTnLst>
                                    <p:set>
                                      <p:cBhvr>
                                        <p:cTn id="17" dur="1" fill="hold">
                                          <p:stCondLst>
                                            <p:cond delay="0"/>
                                          </p:stCondLst>
                                        </p:cTn>
                                        <p:tgtEl>
                                          <p:spTgt spid="307203">
                                            <p:txEl>
                                              <p:pRg st="1" end="1"/>
                                            </p:txEl>
                                          </p:spTgt>
                                        </p:tgtEl>
                                        <p:attrNameLst>
                                          <p:attrName>style.visibility</p:attrName>
                                        </p:attrNameLst>
                                      </p:cBhvr>
                                      <p:to>
                                        <p:strVal val="visible"/>
                                      </p:to>
                                    </p:set>
                                    <p:anim calcmode="lin" valueType="num">
                                      <p:cBhvr>
                                        <p:cTn id="18" dur="1000" fill="hold"/>
                                        <p:tgtEl>
                                          <p:spTgt spid="307203">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30720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07203">
                                            <p:txEl>
                                              <p:pRg st="1" end="1"/>
                                            </p:txEl>
                                          </p:spTgt>
                                        </p:tgtEl>
                                      </p:cBhvr>
                                    </p:animEffect>
                                  </p:childTnLst>
                                </p:cTn>
                              </p:par>
                              <p:par>
                                <p:cTn id="21" presetID="29" presetClass="entr" presetSubtype="0" fill="hold" nodeType="withEffect">
                                  <p:stCondLst>
                                    <p:cond delay="0"/>
                                  </p:stCondLst>
                                  <p:childTnLst>
                                    <p:set>
                                      <p:cBhvr>
                                        <p:cTn id="22" dur="1" fill="hold">
                                          <p:stCondLst>
                                            <p:cond delay="0"/>
                                          </p:stCondLst>
                                        </p:cTn>
                                        <p:tgtEl>
                                          <p:spTgt spid="307203">
                                            <p:txEl>
                                              <p:pRg st="2" end="2"/>
                                            </p:txEl>
                                          </p:spTgt>
                                        </p:tgtEl>
                                        <p:attrNameLst>
                                          <p:attrName>style.visibility</p:attrName>
                                        </p:attrNameLst>
                                      </p:cBhvr>
                                      <p:to>
                                        <p:strVal val="visible"/>
                                      </p:to>
                                    </p:set>
                                    <p:anim calcmode="lin" valueType="num">
                                      <p:cBhvr>
                                        <p:cTn id="23" dur="1000" fill="hold"/>
                                        <p:tgtEl>
                                          <p:spTgt spid="307203">
                                            <p:txEl>
                                              <p:pRg st="2" end="2"/>
                                            </p:txEl>
                                          </p:spTgt>
                                        </p:tgtEl>
                                        <p:attrNameLst>
                                          <p:attrName>ppt_x</p:attrName>
                                        </p:attrNameLst>
                                      </p:cBhvr>
                                      <p:tavLst>
                                        <p:tav tm="0">
                                          <p:val>
                                            <p:strVal val="#ppt_x-.2"/>
                                          </p:val>
                                        </p:tav>
                                        <p:tav tm="100000">
                                          <p:val>
                                            <p:strVal val="#ppt_x"/>
                                          </p:val>
                                        </p:tav>
                                      </p:tavLst>
                                    </p:anim>
                                    <p:anim calcmode="lin" valueType="num">
                                      <p:cBhvr>
                                        <p:cTn id="24" dur="1000" fill="hold"/>
                                        <p:tgtEl>
                                          <p:spTgt spid="30720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5" dur="1000"/>
                                        <p:tgtEl>
                                          <p:spTgt spid="30720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9" presetClass="entr" presetSubtype="0" fill="hold" nodeType="clickEffect">
                                  <p:stCondLst>
                                    <p:cond delay="0"/>
                                  </p:stCondLst>
                                  <p:childTnLst>
                                    <p:set>
                                      <p:cBhvr>
                                        <p:cTn id="29" dur="1" fill="hold">
                                          <p:stCondLst>
                                            <p:cond delay="0"/>
                                          </p:stCondLst>
                                        </p:cTn>
                                        <p:tgtEl>
                                          <p:spTgt spid="307203">
                                            <p:txEl>
                                              <p:pRg st="3" end="3"/>
                                            </p:txEl>
                                          </p:spTgt>
                                        </p:tgtEl>
                                        <p:attrNameLst>
                                          <p:attrName>style.visibility</p:attrName>
                                        </p:attrNameLst>
                                      </p:cBhvr>
                                      <p:to>
                                        <p:strVal val="visible"/>
                                      </p:to>
                                    </p:set>
                                    <p:anim calcmode="lin" valueType="num">
                                      <p:cBhvr>
                                        <p:cTn id="30" dur="1000" fill="hold"/>
                                        <p:tgtEl>
                                          <p:spTgt spid="307203">
                                            <p:txEl>
                                              <p:pRg st="3" end="3"/>
                                            </p:txEl>
                                          </p:spTgt>
                                        </p:tgtEl>
                                        <p:attrNameLst>
                                          <p:attrName>ppt_x</p:attrName>
                                        </p:attrNameLst>
                                      </p:cBhvr>
                                      <p:tavLst>
                                        <p:tav tm="0">
                                          <p:val>
                                            <p:strVal val="#ppt_x-.2"/>
                                          </p:val>
                                        </p:tav>
                                        <p:tav tm="100000">
                                          <p:val>
                                            <p:strVal val="#ppt_x"/>
                                          </p:val>
                                        </p:tav>
                                      </p:tavLst>
                                    </p:anim>
                                    <p:anim calcmode="lin" valueType="num">
                                      <p:cBhvr>
                                        <p:cTn id="31" dur="1000" fill="hold"/>
                                        <p:tgtEl>
                                          <p:spTgt spid="30720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2" dur="1000"/>
                                        <p:tgtEl>
                                          <p:spTgt spid="307203">
                                            <p:txEl>
                                              <p:pRg st="3" end="3"/>
                                            </p:txEl>
                                          </p:spTgt>
                                        </p:tgtEl>
                                      </p:cBhvr>
                                    </p:animEffect>
                                  </p:childTnLst>
                                </p:cTn>
                              </p:par>
                              <p:par>
                                <p:cTn id="33" presetID="29" presetClass="entr" presetSubtype="0" fill="hold" nodeType="withEffect">
                                  <p:stCondLst>
                                    <p:cond delay="0"/>
                                  </p:stCondLst>
                                  <p:childTnLst>
                                    <p:set>
                                      <p:cBhvr>
                                        <p:cTn id="34" dur="1" fill="hold">
                                          <p:stCondLst>
                                            <p:cond delay="0"/>
                                          </p:stCondLst>
                                        </p:cTn>
                                        <p:tgtEl>
                                          <p:spTgt spid="307203">
                                            <p:txEl>
                                              <p:pRg st="4" end="4"/>
                                            </p:txEl>
                                          </p:spTgt>
                                        </p:tgtEl>
                                        <p:attrNameLst>
                                          <p:attrName>style.visibility</p:attrName>
                                        </p:attrNameLst>
                                      </p:cBhvr>
                                      <p:to>
                                        <p:strVal val="visible"/>
                                      </p:to>
                                    </p:set>
                                    <p:anim calcmode="lin" valueType="num">
                                      <p:cBhvr>
                                        <p:cTn id="35" dur="1000" fill="hold"/>
                                        <p:tgtEl>
                                          <p:spTgt spid="307203">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30720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07203">
                                            <p:txEl>
                                              <p:pRg st="4" end="4"/>
                                            </p:txEl>
                                          </p:spTgt>
                                        </p:tgtEl>
                                      </p:cBhvr>
                                    </p:animEffect>
                                  </p:childTnLst>
                                </p:cTn>
                              </p:par>
                              <p:par>
                                <p:cTn id="38" presetID="29" presetClass="entr" presetSubtype="0" fill="hold" nodeType="withEffect">
                                  <p:stCondLst>
                                    <p:cond delay="0"/>
                                  </p:stCondLst>
                                  <p:childTnLst>
                                    <p:set>
                                      <p:cBhvr>
                                        <p:cTn id="39" dur="1" fill="hold">
                                          <p:stCondLst>
                                            <p:cond delay="0"/>
                                          </p:stCondLst>
                                        </p:cTn>
                                        <p:tgtEl>
                                          <p:spTgt spid="307203">
                                            <p:txEl>
                                              <p:pRg st="5" end="5"/>
                                            </p:txEl>
                                          </p:spTgt>
                                        </p:tgtEl>
                                        <p:attrNameLst>
                                          <p:attrName>style.visibility</p:attrName>
                                        </p:attrNameLst>
                                      </p:cBhvr>
                                      <p:to>
                                        <p:strVal val="visible"/>
                                      </p:to>
                                    </p:set>
                                    <p:anim calcmode="lin" valueType="num">
                                      <p:cBhvr>
                                        <p:cTn id="40" dur="1000" fill="hold"/>
                                        <p:tgtEl>
                                          <p:spTgt spid="307203">
                                            <p:txEl>
                                              <p:pRg st="5" end="5"/>
                                            </p:txEl>
                                          </p:spTgt>
                                        </p:tgtEl>
                                        <p:attrNameLst>
                                          <p:attrName>ppt_x</p:attrName>
                                        </p:attrNameLst>
                                      </p:cBhvr>
                                      <p:tavLst>
                                        <p:tav tm="0">
                                          <p:val>
                                            <p:strVal val="#ppt_x-.2"/>
                                          </p:val>
                                        </p:tav>
                                        <p:tav tm="100000">
                                          <p:val>
                                            <p:strVal val="#ppt_x"/>
                                          </p:val>
                                        </p:tav>
                                      </p:tavLst>
                                    </p:anim>
                                    <p:anim calcmode="lin" valueType="num">
                                      <p:cBhvr>
                                        <p:cTn id="41" dur="1000" fill="hold"/>
                                        <p:tgtEl>
                                          <p:spTgt spid="30720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2" dur="1000"/>
                                        <p:tgtEl>
                                          <p:spTgt spid="307203">
                                            <p:txEl>
                                              <p:pRg st="5" end="5"/>
                                            </p:txEl>
                                          </p:spTgt>
                                        </p:tgtEl>
                                      </p:cBhvr>
                                    </p:animEffect>
                                  </p:childTnLst>
                                </p:cTn>
                              </p:par>
                              <p:par>
                                <p:cTn id="43" presetID="29" presetClass="entr" presetSubtype="0" fill="hold" nodeType="withEffect">
                                  <p:stCondLst>
                                    <p:cond delay="0"/>
                                  </p:stCondLst>
                                  <p:childTnLst>
                                    <p:set>
                                      <p:cBhvr>
                                        <p:cTn id="44" dur="1" fill="hold">
                                          <p:stCondLst>
                                            <p:cond delay="0"/>
                                          </p:stCondLst>
                                        </p:cTn>
                                        <p:tgtEl>
                                          <p:spTgt spid="307203">
                                            <p:txEl>
                                              <p:pRg st="6" end="6"/>
                                            </p:txEl>
                                          </p:spTgt>
                                        </p:tgtEl>
                                        <p:attrNameLst>
                                          <p:attrName>style.visibility</p:attrName>
                                        </p:attrNameLst>
                                      </p:cBhvr>
                                      <p:to>
                                        <p:strVal val="visible"/>
                                      </p:to>
                                    </p:set>
                                    <p:anim calcmode="lin" valueType="num">
                                      <p:cBhvr>
                                        <p:cTn id="45" dur="1000" fill="hold"/>
                                        <p:tgtEl>
                                          <p:spTgt spid="307203">
                                            <p:txEl>
                                              <p:pRg st="6" end="6"/>
                                            </p:txEl>
                                          </p:spTgt>
                                        </p:tgtEl>
                                        <p:attrNameLst>
                                          <p:attrName>ppt_x</p:attrName>
                                        </p:attrNameLst>
                                      </p:cBhvr>
                                      <p:tavLst>
                                        <p:tav tm="0">
                                          <p:val>
                                            <p:strVal val="#ppt_x-.2"/>
                                          </p:val>
                                        </p:tav>
                                        <p:tav tm="100000">
                                          <p:val>
                                            <p:strVal val="#ppt_x"/>
                                          </p:val>
                                        </p:tav>
                                      </p:tavLst>
                                    </p:anim>
                                    <p:anim calcmode="lin" valueType="num">
                                      <p:cBhvr>
                                        <p:cTn id="46" dur="1000" fill="hold"/>
                                        <p:tgtEl>
                                          <p:spTgt spid="30720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7" dur="1000"/>
                                        <p:tgtEl>
                                          <p:spTgt spid="3072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02"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3540" name="Rectangle 4"/>
          <p:cNvSpPr>
            <a:spLocks noGrp="1" noChangeArrowheads="1"/>
          </p:cNvSpPr>
          <p:nvPr>
            <p:ph type="ctrTitle"/>
          </p:nvPr>
        </p:nvSpPr>
        <p:spPr/>
        <p:txBody>
          <a:bodyPr/>
          <a:lstStyle/>
          <a:p>
            <a:r>
              <a:rPr lang="en-US" sz="2000"/>
              <a:t>Aggregate Functions</a:t>
            </a:r>
          </a:p>
        </p:txBody>
      </p:sp>
      <p:sp>
        <p:nvSpPr>
          <p:cNvPr id="193541" name="Rectangle 5"/>
          <p:cNvSpPr>
            <a:spLocks noGrp="1" noChangeArrowheads="1"/>
          </p:cNvSpPr>
          <p:nvPr>
            <p:ph type="subTitle" idx="1"/>
          </p:nvPr>
        </p:nvSpPr>
        <p:spPr/>
        <p:txBody>
          <a:bodyPr/>
          <a:lstStyle/>
          <a:p>
            <a:endParaRPr lang="en-US"/>
          </a:p>
        </p:txBody>
      </p:sp>
      <p:pic>
        <p:nvPicPr>
          <p:cNvPr id="193542" name="Picture 6"/>
          <p:cNvPicPr>
            <a:picLocks noChangeAspect="1" noChangeArrowheads="1"/>
          </p:cNvPicPr>
          <p:nvPr/>
        </p:nvPicPr>
        <p:blipFill>
          <a:blip r:embed="rId3" cstate="print"/>
          <a:srcRect/>
          <a:stretch>
            <a:fillRect/>
          </a:stretch>
        </p:blipFill>
        <p:spPr bwMode="auto">
          <a:xfrm>
            <a:off x="7467600" y="5173663"/>
            <a:ext cx="1447800" cy="1303337"/>
          </a:xfrm>
          <a:prstGeom prst="rect">
            <a:avLst/>
          </a:prstGeom>
          <a:noFill/>
          <a:ln w="12700">
            <a:noFill/>
            <a:miter lim="800000"/>
            <a:headEnd/>
            <a:tailEnd/>
          </a:ln>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1066800" y="2892425"/>
            <a:ext cx="4705350" cy="366713"/>
          </a:xfrm>
          <a:prstGeom prst="rect">
            <a:avLst/>
          </a:prstGeom>
          <a:noFill/>
          <a:ln w="38100">
            <a:noFill/>
            <a:miter lim="800000"/>
            <a:headEnd type="none" w="sm" len="sm"/>
            <a:tailEnd type="none" w="sm" len="sm"/>
          </a:ln>
          <a:effectLst/>
        </p:spPr>
        <p:txBody>
          <a:bodyPr wrap="none">
            <a:spAutoFit/>
          </a:bodyPr>
          <a:lstStyle/>
          <a:p>
            <a:pPr algn="l">
              <a:spcBef>
                <a:spcPct val="0"/>
              </a:spcBef>
              <a:buClrTx/>
              <a:buSzTx/>
              <a:buFontTx/>
              <a:buNone/>
            </a:pPr>
            <a:r>
              <a:rPr lang="en-US" sz="1800"/>
              <a:t>SUM( ) , AVG( ) , MAX( ) , MIN( ), COUNT( )</a:t>
            </a:r>
          </a:p>
        </p:txBody>
      </p:sp>
      <p:sp>
        <p:nvSpPr>
          <p:cNvPr id="46083" name="Rectangle 3"/>
          <p:cNvSpPr>
            <a:spLocks noGrp="1" noChangeArrowheads="1"/>
          </p:cNvSpPr>
          <p:nvPr>
            <p:ph type="title"/>
          </p:nvPr>
        </p:nvSpPr>
        <p:spPr/>
        <p:txBody>
          <a:bodyPr/>
          <a:lstStyle/>
          <a:p>
            <a:r>
              <a:rPr lang="en-US"/>
              <a:t>SQL - Aggregate  functions</a:t>
            </a:r>
          </a:p>
        </p:txBody>
      </p:sp>
      <p:sp>
        <p:nvSpPr>
          <p:cNvPr id="46084" name="Rectangle 4"/>
          <p:cNvSpPr>
            <a:spLocks noGrp="1" noChangeArrowheads="1"/>
          </p:cNvSpPr>
          <p:nvPr>
            <p:ph type="body" sz="half" idx="1"/>
          </p:nvPr>
        </p:nvSpPr>
        <p:spPr>
          <a:xfrm>
            <a:off x="228600" y="1219200"/>
            <a:ext cx="8302625" cy="2224088"/>
          </a:xfrm>
        </p:spPr>
        <p:txBody>
          <a:bodyPr/>
          <a:lstStyle/>
          <a:p>
            <a:r>
              <a:rPr lang="en-US"/>
              <a:t>Used when information you want to extract from a table has to do with the data in the entire table taken as a set.</a:t>
            </a:r>
          </a:p>
          <a:p>
            <a:r>
              <a:rPr lang="en-US"/>
              <a:t>Aggregate functions are used in place of column names in the SELECT  statement</a:t>
            </a:r>
          </a:p>
          <a:p>
            <a:r>
              <a:rPr lang="en-US"/>
              <a:t>The aggregate functions in sql are :</a:t>
            </a:r>
          </a:p>
          <a:p>
            <a:endParaRPr lang="en-US"/>
          </a:p>
        </p:txBody>
      </p:sp>
      <p:pic>
        <p:nvPicPr>
          <p:cNvPr id="46095" name="Picture 15"/>
          <p:cNvPicPr>
            <a:picLocks noChangeAspect="1" noChangeArrowheads="1"/>
          </p:cNvPicPr>
          <p:nvPr>
            <p:ph sz="half" idx="2"/>
          </p:nvPr>
        </p:nvPicPr>
        <p:blipFill>
          <a:blip r:embed="rId3" cstate="print"/>
          <a:srcRect/>
          <a:stretch>
            <a:fillRect/>
          </a:stretch>
        </p:blipFill>
        <p:spPr>
          <a:xfrm>
            <a:off x="1447800" y="3429000"/>
            <a:ext cx="6324600" cy="2743200"/>
          </a:xfrm>
          <a:noFill/>
          <a:ln/>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533400" y="2209800"/>
            <a:ext cx="8077200" cy="366713"/>
          </a:xfrm>
          <a:prstGeom prst="rect">
            <a:avLst/>
          </a:prstGeom>
          <a:noFill/>
          <a:ln w="9525">
            <a:noFill/>
            <a:miter lim="800000"/>
            <a:headEnd/>
            <a:tailEnd/>
          </a:ln>
          <a:effectLst/>
        </p:spPr>
        <p:txBody>
          <a:bodyPr lIns="92075" tIns="46038" rIns="92075" bIns="46038">
            <a:spAutoFit/>
          </a:bodyPr>
          <a:lstStyle/>
          <a:p>
            <a:pPr marL="342900" indent="-342900" algn="l">
              <a:spcBef>
                <a:spcPct val="0"/>
              </a:spcBef>
              <a:buClrTx/>
              <a:buSzTx/>
              <a:buFontTx/>
              <a:buNone/>
            </a:pPr>
            <a:r>
              <a:rPr lang="en-US" sz="1800" b="0" i="1"/>
              <a:t>List the minimum account balance. </a:t>
            </a:r>
          </a:p>
        </p:txBody>
      </p:sp>
      <p:sp>
        <p:nvSpPr>
          <p:cNvPr id="51203" name="Rectangle 3"/>
          <p:cNvSpPr>
            <a:spLocks noChangeArrowheads="1"/>
          </p:cNvSpPr>
          <p:nvPr/>
        </p:nvSpPr>
        <p:spPr bwMode="auto">
          <a:xfrm>
            <a:off x="533400" y="2743200"/>
            <a:ext cx="7977188" cy="792163"/>
          </a:xfrm>
          <a:prstGeom prst="rect">
            <a:avLst/>
          </a:prstGeom>
          <a:noFill/>
          <a:ln w="12700">
            <a:solidFill>
              <a:schemeClr val="tx1"/>
            </a:solidFill>
            <a:miter lim="800000"/>
            <a:headEnd/>
            <a:tailEnd/>
          </a:ln>
          <a:effectLst/>
        </p:spPr>
        <p:txBody>
          <a:bodyPr lIns="92075" tIns="46038" rIns="92075" bIns="46038">
            <a:spAutoFit/>
          </a:bodyPr>
          <a:lstStyle/>
          <a:p>
            <a:pPr algn="l"/>
            <a:r>
              <a:rPr lang="en-US" sz="1800">
                <a:latin typeface="Courier New" pitchFamily="49" charset="0"/>
              </a:rPr>
              <a:t>SELECT</a:t>
            </a:r>
            <a:r>
              <a:rPr lang="en-US" sz="1800" b="0">
                <a:latin typeface="Courier New" pitchFamily="49" charset="0"/>
              </a:rPr>
              <a:t> </a:t>
            </a:r>
            <a:r>
              <a:rPr lang="en-US" sz="1800">
                <a:latin typeface="Courier New" pitchFamily="49" charset="0"/>
              </a:rPr>
              <a:t>MIN</a:t>
            </a:r>
            <a:r>
              <a:rPr lang="en-US" sz="1800" b="0">
                <a:latin typeface="Courier New" pitchFamily="49" charset="0"/>
              </a:rPr>
              <a:t> (Total_Available_Balance_in_Dollars)</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Customer_Transaction;</a:t>
            </a:r>
          </a:p>
        </p:txBody>
      </p:sp>
      <p:sp>
        <p:nvSpPr>
          <p:cNvPr id="51204" name="Rectangle 4"/>
          <p:cNvSpPr>
            <a:spLocks noGrp="1" noChangeArrowheads="1"/>
          </p:cNvSpPr>
          <p:nvPr>
            <p:ph type="title"/>
          </p:nvPr>
        </p:nvSpPr>
        <p:spPr>
          <a:xfrm>
            <a:off x="304800" y="290513"/>
            <a:ext cx="8355013" cy="457200"/>
          </a:xfrm>
          <a:noFill/>
          <a:ln/>
        </p:spPr>
        <p:txBody>
          <a:bodyPr lIns="92075" tIns="46038" rIns="92075" bIns="46038" anchor="b">
            <a:spAutoFit/>
          </a:bodyPr>
          <a:lstStyle/>
          <a:p>
            <a:r>
              <a:rPr lang="en-US"/>
              <a:t>Aggregate  function - MIN</a:t>
            </a:r>
          </a:p>
        </p:txBody>
      </p:sp>
      <p:sp>
        <p:nvSpPr>
          <p:cNvPr id="51205" name="Rectangle 5"/>
          <p:cNvSpPr>
            <a:spLocks noGrp="1" noChangeArrowheads="1"/>
          </p:cNvSpPr>
          <p:nvPr>
            <p:ph type="body" idx="1"/>
          </p:nvPr>
        </p:nvSpPr>
        <p:spPr>
          <a:xfrm>
            <a:off x="331788" y="1236663"/>
            <a:ext cx="8324850" cy="885825"/>
          </a:xfrm>
          <a:noFill/>
        </p:spPr>
        <p:txBody>
          <a:bodyPr/>
          <a:lstStyle/>
          <a:p>
            <a:r>
              <a:rPr lang="en-US"/>
              <a:t> Returns the smallest value that occurs in the specified column</a:t>
            </a:r>
          </a:p>
          <a:p>
            <a:r>
              <a:rPr lang="en-US"/>
              <a:t> Column need not be numeric type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02"/>
                                        </p:tgtEl>
                                        <p:attrNameLst>
                                          <p:attrName>style.visibility</p:attrName>
                                        </p:attrNameLst>
                                      </p:cBhvr>
                                      <p:to>
                                        <p:strVal val="visible"/>
                                      </p:to>
                                    </p:set>
                                    <p:anim calcmode="lin" valueType="num">
                                      <p:cBhvr additive="base">
                                        <p:cTn id="7" dur="500" fill="hold"/>
                                        <p:tgtEl>
                                          <p:spTgt spid="51202"/>
                                        </p:tgtEl>
                                        <p:attrNameLst>
                                          <p:attrName>ppt_x</p:attrName>
                                        </p:attrNameLst>
                                      </p:cBhvr>
                                      <p:tavLst>
                                        <p:tav tm="0">
                                          <p:val>
                                            <p:strVal val="#ppt_x"/>
                                          </p:val>
                                        </p:tav>
                                        <p:tav tm="100000">
                                          <p:val>
                                            <p:strVal val="#ppt_x"/>
                                          </p:val>
                                        </p:tav>
                                      </p:tavLst>
                                    </p:anim>
                                    <p:anim calcmode="lin" valueType="num">
                                      <p:cBhvr additive="base">
                                        <p:cTn id="8" dur="500" fill="hold"/>
                                        <p:tgtEl>
                                          <p:spTgt spid="5120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1203"/>
                                        </p:tgtEl>
                                        <p:attrNameLst>
                                          <p:attrName>style.visibility</p:attrName>
                                        </p:attrNameLst>
                                      </p:cBhvr>
                                      <p:to>
                                        <p:strVal val="visible"/>
                                      </p:to>
                                    </p:set>
                                    <p:animEffect transition="in" filter="dissolve">
                                      <p:cBhvr>
                                        <p:cTn id="13" dur="500"/>
                                        <p:tgtEl>
                                          <p:spTgt spid="51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p:bldP spid="51203" grpId="0" animBg="1"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533400" y="2514600"/>
            <a:ext cx="7623175" cy="366713"/>
          </a:xfrm>
          <a:prstGeom prst="rect">
            <a:avLst/>
          </a:prstGeom>
          <a:noFill/>
          <a:ln w="9525">
            <a:noFill/>
            <a:miter lim="800000"/>
            <a:headEnd/>
            <a:tailEnd/>
          </a:ln>
          <a:effectLst/>
        </p:spPr>
        <p:txBody>
          <a:bodyPr lIns="92075" tIns="46038" rIns="92075" bIns="46038">
            <a:spAutoFit/>
          </a:bodyPr>
          <a:lstStyle/>
          <a:p>
            <a:pPr marL="342900" indent="-342900" algn="l">
              <a:spcBef>
                <a:spcPct val="0"/>
              </a:spcBef>
              <a:buClrTx/>
              <a:buSzTx/>
              <a:buFontTx/>
              <a:buNone/>
            </a:pPr>
            <a:r>
              <a:rPr lang="en-US" sz="1800" b="0" i="1"/>
              <a:t>List the maximum account balance.</a:t>
            </a:r>
          </a:p>
        </p:txBody>
      </p:sp>
      <p:sp>
        <p:nvSpPr>
          <p:cNvPr id="50179" name="Rectangle 3"/>
          <p:cNvSpPr>
            <a:spLocks noChangeArrowheads="1"/>
          </p:cNvSpPr>
          <p:nvPr/>
        </p:nvSpPr>
        <p:spPr bwMode="auto">
          <a:xfrm>
            <a:off x="704850" y="3124200"/>
            <a:ext cx="6613525" cy="792163"/>
          </a:xfrm>
          <a:prstGeom prst="rect">
            <a:avLst/>
          </a:prstGeom>
          <a:noFill/>
          <a:ln w="12700">
            <a:solidFill>
              <a:schemeClr val="tx1"/>
            </a:solidFill>
            <a:miter lim="800000"/>
            <a:headEnd/>
            <a:tailEnd/>
          </a:ln>
          <a:effectLst/>
        </p:spPr>
        <p:txBody>
          <a:bodyPr wrap="none" lIns="92075" tIns="46038" rIns="92075" bIns="46038">
            <a:spAutoFit/>
          </a:bodyPr>
          <a:lstStyle/>
          <a:p>
            <a:pPr algn="l"/>
            <a:r>
              <a:rPr lang="en-US" sz="1800">
                <a:latin typeface="Courier New" pitchFamily="49" charset="0"/>
              </a:rPr>
              <a:t>SELECT MAX</a:t>
            </a:r>
            <a:r>
              <a:rPr lang="en-US" sz="1800" b="0">
                <a:latin typeface="Courier New" pitchFamily="49" charset="0"/>
              </a:rPr>
              <a:t> (Total_Available_Balance_in_Dollars)</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Customer_Transaction;</a:t>
            </a:r>
          </a:p>
        </p:txBody>
      </p:sp>
      <p:sp>
        <p:nvSpPr>
          <p:cNvPr id="50180" name="Rectangle 4"/>
          <p:cNvSpPr>
            <a:spLocks noGrp="1" noChangeArrowheads="1"/>
          </p:cNvSpPr>
          <p:nvPr>
            <p:ph type="title"/>
          </p:nvPr>
        </p:nvSpPr>
        <p:spPr>
          <a:xfrm>
            <a:off x="228600" y="304800"/>
            <a:ext cx="8659813" cy="457200"/>
          </a:xfrm>
          <a:noFill/>
          <a:ln/>
        </p:spPr>
        <p:txBody>
          <a:bodyPr lIns="92075" tIns="46038" rIns="92075" bIns="46038" anchor="b">
            <a:spAutoFit/>
          </a:bodyPr>
          <a:lstStyle/>
          <a:p>
            <a:r>
              <a:rPr lang="en-US"/>
              <a:t>Aggregate  function - MAX</a:t>
            </a:r>
          </a:p>
        </p:txBody>
      </p:sp>
      <p:sp>
        <p:nvSpPr>
          <p:cNvPr id="50181" name="Rectangle 5"/>
          <p:cNvSpPr>
            <a:spLocks noGrp="1" noChangeArrowheads="1"/>
          </p:cNvSpPr>
          <p:nvPr>
            <p:ph type="body" idx="1"/>
          </p:nvPr>
        </p:nvSpPr>
        <p:spPr>
          <a:xfrm>
            <a:off x="228600" y="1219200"/>
            <a:ext cx="8450263" cy="1884363"/>
          </a:xfrm>
          <a:noFill/>
        </p:spPr>
        <p:txBody>
          <a:bodyPr/>
          <a:lstStyle/>
          <a:p>
            <a:r>
              <a:rPr lang="en-US"/>
              <a:t>Returns the largest value that occurs in the specified column</a:t>
            </a:r>
          </a:p>
          <a:p>
            <a:r>
              <a:rPr lang="en-US"/>
              <a:t>Column need not be numeric type</a:t>
            </a:r>
          </a:p>
          <a:p>
            <a:endParaRPr lang="en-US"/>
          </a:p>
          <a:p>
            <a:r>
              <a:rPr lang="en-US"/>
              <a:t>Example: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0178">
                                            <p:txEl>
                                              <p:pRg st="0" end="0"/>
                                            </p:txEl>
                                          </p:spTgt>
                                        </p:tgtEl>
                                        <p:attrNameLst>
                                          <p:attrName>style.visibility</p:attrName>
                                        </p:attrNameLst>
                                      </p:cBhvr>
                                      <p:to>
                                        <p:strVal val="visible"/>
                                      </p:to>
                                    </p:set>
                                    <p:anim calcmode="lin" valueType="num">
                                      <p:cBhvr>
                                        <p:cTn id="7" dur="1000" fill="hold"/>
                                        <p:tgtEl>
                                          <p:spTgt spid="50178">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5017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5017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50179"/>
                                        </p:tgtEl>
                                        <p:attrNameLst>
                                          <p:attrName>style.visibility</p:attrName>
                                        </p:attrNameLst>
                                      </p:cBhvr>
                                      <p:to>
                                        <p:strVal val="visible"/>
                                      </p:to>
                                    </p:set>
                                    <p:animEffect transition="in" filter="dissolve">
                                      <p:cBhvr>
                                        <p:cTn id="14" dur="500"/>
                                        <p:tgtEl>
                                          <p:spTgt spid="50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animBg="1"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685800" y="2133600"/>
            <a:ext cx="7848600" cy="915988"/>
          </a:xfrm>
          <a:prstGeom prst="rect">
            <a:avLst/>
          </a:prstGeom>
          <a:noFill/>
          <a:ln w="9525">
            <a:noFill/>
            <a:miter lim="800000"/>
            <a:headEnd/>
            <a:tailEnd/>
          </a:ln>
          <a:effectLst/>
        </p:spPr>
        <p:txBody>
          <a:bodyPr lIns="92075" tIns="46038" rIns="92075" bIns="46038">
            <a:spAutoFit/>
          </a:bodyPr>
          <a:lstStyle/>
          <a:p>
            <a:pPr marL="342900" indent="-342900" algn="l">
              <a:spcBef>
                <a:spcPct val="0"/>
              </a:spcBef>
              <a:buClrTx/>
              <a:buSzTx/>
              <a:buFontTx/>
              <a:buNone/>
            </a:pPr>
            <a:r>
              <a:rPr lang="en-US" sz="1800" b="0">
                <a:solidFill>
                  <a:srgbClr val="000000"/>
                </a:solidFill>
              </a:rPr>
              <a:t>Example:</a:t>
            </a:r>
          </a:p>
          <a:p>
            <a:pPr marL="342900" indent="-342900" algn="l">
              <a:spcBef>
                <a:spcPct val="0"/>
              </a:spcBef>
              <a:buClrTx/>
              <a:buSzTx/>
              <a:buFontTx/>
              <a:buNone/>
            </a:pPr>
            <a:endParaRPr lang="en-US" sz="1800" b="0">
              <a:solidFill>
                <a:srgbClr val="000000"/>
              </a:solidFill>
            </a:endParaRPr>
          </a:p>
          <a:p>
            <a:pPr marL="342900" indent="-342900" algn="l">
              <a:spcBef>
                <a:spcPct val="0"/>
              </a:spcBef>
              <a:buClrTx/>
              <a:buSzTx/>
              <a:buFontTx/>
              <a:buNone/>
            </a:pPr>
            <a:r>
              <a:rPr lang="en-US" sz="1800" b="0" i="1"/>
              <a:t>List the average account balance of customers.</a:t>
            </a:r>
          </a:p>
        </p:txBody>
      </p:sp>
      <p:sp>
        <p:nvSpPr>
          <p:cNvPr id="49155" name="Rectangle 3"/>
          <p:cNvSpPr>
            <a:spLocks noChangeArrowheads="1"/>
          </p:cNvSpPr>
          <p:nvPr/>
        </p:nvSpPr>
        <p:spPr bwMode="auto">
          <a:xfrm>
            <a:off x="838200" y="3276600"/>
            <a:ext cx="6781800" cy="792163"/>
          </a:xfrm>
          <a:prstGeom prst="rect">
            <a:avLst/>
          </a:prstGeom>
          <a:noFill/>
          <a:ln w="12700">
            <a:solidFill>
              <a:schemeClr val="tx1"/>
            </a:solidFill>
            <a:miter lim="800000"/>
            <a:headEnd/>
            <a:tailEnd/>
          </a:ln>
          <a:effectLst/>
        </p:spPr>
        <p:txBody>
          <a:bodyPr lIns="92075" tIns="46038" rIns="92075" bIns="46038">
            <a:spAutoFit/>
          </a:bodyPr>
          <a:lstStyle/>
          <a:p>
            <a:pPr algn="l"/>
            <a:r>
              <a:rPr lang="en-US" sz="1800">
                <a:latin typeface="Courier New" pitchFamily="49" charset="0"/>
              </a:rPr>
              <a:t>SELECT AVG</a:t>
            </a:r>
            <a:r>
              <a:rPr lang="en-US" sz="1800" b="0">
                <a:latin typeface="Courier New" pitchFamily="49" charset="0"/>
              </a:rPr>
              <a:t> (Total_Available_Balance_in_Dollars)</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Customer_Transaction;</a:t>
            </a:r>
          </a:p>
        </p:txBody>
      </p:sp>
      <p:sp>
        <p:nvSpPr>
          <p:cNvPr id="49156" name="Rectangle 4"/>
          <p:cNvSpPr>
            <a:spLocks noGrp="1" noChangeArrowheads="1"/>
          </p:cNvSpPr>
          <p:nvPr>
            <p:ph type="title"/>
          </p:nvPr>
        </p:nvSpPr>
        <p:spPr>
          <a:noFill/>
        </p:spPr>
        <p:txBody>
          <a:bodyPr/>
          <a:lstStyle/>
          <a:p>
            <a:r>
              <a:rPr lang="en-US"/>
              <a:t>Aggregate  function - AVG</a:t>
            </a:r>
          </a:p>
        </p:txBody>
      </p:sp>
      <p:sp>
        <p:nvSpPr>
          <p:cNvPr id="49157" name="Rectangle 5"/>
          <p:cNvSpPr>
            <a:spLocks noGrp="1" noChangeArrowheads="1"/>
          </p:cNvSpPr>
          <p:nvPr>
            <p:ph type="body" idx="1"/>
          </p:nvPr>
        </p:nvSpPr>
        <p:spPr>
          <a:xfrm>
            <a:off x="649288" y="1216025"/>
            <a:ext cx="8086725" cy="979488"/>
          </a:xfrm>
          <a:noFill/>
        </p:spPr>
        <p:txBody>
          <a:bodyPr/>
          <a:lstStyle/>
          <a:p>
            <a:r>
              <a:rPr lang="en-US"/>
              <a:t>Returns the average of all the values in the specified column</a:t>
            </a:r>
          </a:p>
          <a:p>
            <a:r>
              <a:rPr lang="en-US"/>
              <a:t>Column must be numeric data type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154"/>
                                        </p:tgtEl>
                                        <p:attrNameLst>
                                          <p:attrName>style.visibility</p:attrName>
                                        </p:attrNameLst>
                                      </p:cBhvr>
                                      <p:to>
                                        <p:strVal val="visible"/>
                                      </p:to>
                                    </p:set>
                                    <p:anim calcmode="lin" valueType="num">
                                      <p:cBhvr additive="base">
                                        <p:cTn id="7" dur="500" fill="hold"/>
                                        <p:tgtEl>
                                          <p:spTgt spid="49154"/>
                                        </p:tgtEl>
                                        <p:attrNameLst>
                                          <p:attrName>ppt_x</p:attrName>
                                        </p:attrNameLst>
                                      </p:cBhvr>
                                      <p:tavLst>
                                        <p:tav tm="0">
                                          <p:val>
                                            <p:strVal val="#ppt_x"/>
                                          </p:val>
                                        </p:tav>
                                        <p:tav tm="100000">
                                          <p:val>
                                            <p:strVal val="#ppt_x"/>
                                          </p:val>
                                        </p:tav>
                                      </p:tavLst>
                                    </p:anim>
                                    <p:anim calcmode="lin" valueType="num">
                                      <p:cBhvr additive="base">
                                        <p:cTn id="8" dur="500" fill="hold"/>
                                        <p:tgtEl>
                                          <p:spTgt spid="4915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49155"/>
                                        </p:tgtEl>
                                        <p:attrNameLst>
                                          <p:attrName>style.visibility</p:attrName>
                                        </p:attrNameLst>
                                      </p:cBhvr>
                                      <p:to>
                                        <p:strVal val="visible"/>
                                      </p:to>
                                    </p:set>
                                    <p:animEffect transition="in" filter="dissolve">
                                      <p:cBhvr>
                                        <p:cTn id="13" dur="500"/>
                                        <p:tgtEl>
                                          <p:spTgt spid="49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p:bldP spid="49155" grpId="0" animBg="1"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685800" y="2667000"/>
            <a:ext cx="7010400" cy="366713"/>
          </a:xfrm>
          <a:prstGeom prst="rect">
            <a:avLst/>
          </a:prstGeom>
          <a:noFill/>
          <a:ln w="9525">
            <a:noFill/>
            <a:miter lim="800000"/>
            <a:headEnd/>
            <a:tailEnd/>
          </a:ln>
          <a:effectLst/>
        </p:spPr>
        <p:txBody>
          <a:bodyPr lIns="92075" tIns="46038" rIns="92075" bIns="46038">
            <a:spAutoFit/>
          </a:bodyPr>
          <a:lstStyle/>
          <a:p>
            <a:pPr marL="342900" indent="-342900" algn="l">
              <a:spcBef>
                <a:spcPct val="0"/>
              </a:spcBef>
              <a:buClrTx/>
              <a:buSzTx/>
              <a:buFontTx/>
              <a:buNone/>
            </a:pPr>
            <a:r>
              <a:rPr lang="en-US" sz="1800" i="1"/>
              <a:t>List the minimum and Sum of all account balance.</a:t>
            </a:r>
          </a:p>
        </p:txBody>
      </p:sp>
      <p:sp>
        <p:nvSpPr>
          <p:cNvPr id="48131" name="Rectangle 3"/>
          <p:cNvSpPr>
            <a:spLocks noChangeArrowheads="1"/>
          </p:cNvSpPr>
          <p:nvPr/>
        </p:nvSpPr>
        <p:spPr bwMode="auto">
          <a:xfrm>
            <a:off x="762000" y="3200400"/>
            <a:ext cx="7239000" cy="1204913"/>
          </a:xfrm>
          <a:prstGeom prst="rect">
            <a:avLst/>
          </a:prstGeom>
          <a:noFill/>
          <a:ln w="12700">
            <a:solidFill>
              <a:schemeClr val="tx1"/>
            </a:solidFill>
            <a:miter lim="800000"/>
            <a:headEnd/>
            <a:tailEnd/>
          </a:ln>
          <a:effectLst/>
        </p:spPr>
        <p:txBody>
          <a:bodyPr lIns="92075" tIns="46038" rIns="92075" bIns="46038">
            <a:spAutoFit/>
          </a:bodyPr>
          <a:lstStyle/>
          <a:p>
            <a:pPr algn="l"/>
            <a:r>
              <a:rPr lang="en-US" sz="1800">
                <a:latin typeface="Courier New" pitchFamily="49" charset="0"/>
              </a:rPr>
              <a:t>SELECT MIN</a:t>
            </a:r>
            <a:r>
              <a:rPr lang="en-US" sz="1800" b="0">
                <a:latin typeface="Courier New" pitchFamily="49" charset="0"/>
              </a:rPr>
              <a:t> (Total_Available_Balance_in_Dollars),</a:t>
            </a:r>
          </a:p>
          <a:p>
            <a:pPr algn="l"/>
            <a:r>
              <a:rPr lang="en-US" sz="1800" b="0">
                <a:latin typeface="Courier New" pitchFamily="49" charset="0"/>
              </a:rPr>
              <a:t>      	 </a:t>
            </a:r>
            <a:r>
              <a:rPr lang="en-US" sz="1800">
                <a:latin typeface="Courier New" pitchFamily="49" charset="0"/>
              </a:rPr>
              <a:t>SUM</a:t>
            </a:r>
            <a:r>
              <a:rPr lang="en-US" sz="1800" b="0">
                <a:latin typeface="Courier New" pitchFamily="49" charset="0"/>
              </a:rPr>
              <a:t> (Total_Available_Balance_in_Dollars) </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Customer_Transaction;</a:t>
            </a:r>
          </a:p>
        </p:txBody>
      </p:sp>
      <p:sp>
        <p:nvSpPr>
          <p:cNvPr id="48132" name="Rectangle 4"/>
          <p:cNvSpPr>
            <a:spLocks noGrp="1" noChangeArrowheads="1"/>
          </p:cNvSpPr>
          <p:nvPr>
            <p:ph type="title"/>
          </p:nvPr>
        </p:nvSpPr>
        <p:spPr>
          <a:noFill/>
        </p:spPr>
        <p:txBody>
          <a:bodyPr/>
          <a:lstStyle/>
          <a:p>
            <a:r>
              <a:rPr lang="en-US"/>
              <a:t>Aggregate  function - SUM</a:t>
            </a:r>
          </a:p>
        </p:txBody>
      </p:sp>
      <p:sp>
        <p:nvSpPr>
          <p:cNvPr id="48133" name="Rectangle 5"/>
          <p:cNvSpPr>
            <a:spLocks noGrp="1" noChangeArrowheads="1"/>
          </p:cNvSpPr>
          <p:nvPr>
            <p:ph type="body" idx="1"/>
          </p:nvPr>
        </p:nvSpPr>
        <p:spPr>
          <a:xfrm>
            <a:off x="228600" y="1219200"/>
            <a:ext cx="8610600" cy="1563688"/>
          </a:xfrm>
          <a:noFill/>
        </p:spPr>
        <p:txBody>
          <a:bodyPr/>
          <a:lstStyle/>
          <a:p>
            <a:r>
              <a:rPr lang="en-US"/>
              <a:t>Adds up the values in the specified column</a:t>
            </a:r>
          </a:p>
          <a:p>
            <a:r>
              <a:rPr lang="en-US"/>
              <a:t>Column must be numeric data type </a:t>
            </a:r>
          </a:p>
          <a:p>
            <a:r>
              <a:rPr lang="en-US"/>
              <a:t>Value of the sum must be within the range of that data type</a:t>
            </a:r>
          </a:p>
          <a:p>
            <a:r>
              <a:rPr lang="en-US" b="1"/>
              <a:t>Example: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8130">
                                            <p:txEl>
                                              <p:pRg st="0" end="0"/>
                                            </p:txEl>
                                          </p:spTgt>
                                        </p:tgtEl>
                                        <p:attrNameLst>
                                          <p:attrName>style.visibility</p:attrName>
                                        </p:attrNameLst>
                                      </p:cBhvr>
                                      <p:to>
                                        <p:strVal val="visible"/>
                                      </p:to>
                                    </p:set>
                                    <p:anim calcmode="lin" valueType="num">
                                      <p:cBhvr additive="base">
                                        <p:cTn id="7" dur="500" fill="hold"/>
                                        <p:tgtEl>
                                          <p:spTgt spid="481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81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48131"/>
                                        </p:tgtEl>
                                        <p:attrNameLst>
                                          <p:attrName>style.visibility</p:attrName>
                                        </p:attrNameLst>
                                      </p:cBhvr>
                                      <p:to>
                                        <p:strVal val="visible"/>
                                      </p:to>
                                    </p:set>
                                    <p:animEffect transition="in" filter="dissolve">
                                      <p:cBhvr>
                                        <p:cTn id="13" dur="500"/>
                                        <p:tgtEl>
                                          <p:spTgt spid="48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animBg="1"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685800" y="1600200"/>
            <a:ext cx="6988175" cy="366713"/>
          </a:xfrm>
          <a:prstGeom prst="rect">
            <a:avLst/>
          </a:prstGeom>
          <a:noFill/>
          <a:ln w="38100">
            <a:noFill/>
            <a:miter lim="800000"/>
            <a:headEnd/>
            <a:tailEnd/>
          </a:ln>
          <a:effectLst/>
        </p:spPr>
        <p:txBody>
          <a:bodyPr lIns="92075" tIns="46038" rIns="92075" bIns="46038">
            <a:spAutoFit/>
          </a:bodyPr>
          <a:lstStyle/>
          <a:p>
            <a:pPr marL="342900" indent="-342900" algn="l">
              <a:spcBef>
                <a:spcPct val="0"/>
              </a:spcBef>
              <a:buClrTx/>
              <a:buSzTx/>
              <a:buFontTx/>
              <a:buNone/>
            </a:pPr>
            <a:r>
              <a:rPr lang="en-US" sz="1800" b="0" i="1"/>
              <a:t>List total number of Employees.</a:t>
            </a:r>
          </a:p>
        </p:txBody>
      </p:sp>
      <p:sp>
        <p:nvSpPr>
          <p:cNvPr id="52227" name="Rectangle 3"/>
          <p:cNvSpPr>
            <a:spLocks noChangeArrowheads="1"/>
          </p:cNvSpPr>
          <p:nvPr/>
        </p:nvSpPr>
        <p:spPr bwMode="auto">
          <a:xfrm>
            <a:off x="762000" y="2057400"/>
            <a:ext cx="7848600" cy="779463"/>
          </a:xfrm>
          <a:prstGeom prst="rect">
            <a:avLst/>
          </a:prstGeom>
          <a:noFill/>
          <a:ln w="12700">
            <a:noFill/>
            <a:miter lim="800000"/>
            <a:headEnd/>
            <a:tailEnd/>
          </a:ln>
          <a:effectLst/>
        </p:spPr>
        <p:txBody>
          <a:bodyPr lIns="92075" tIns="46038" rIns="92075" bIns="46038">
            <a:spAutoFit/>
          </a:bodyPr>
          <a:lstStyle/>
          <a:p>
            <a:pPr algn="l"/>
            <a:r>
              <a:rPr lang="en-US" sz="1800">
                <a:latin typeface="Courier New" pitchFamily="49" charset="0"/>
              </a:rPr>
              <a:t>SELECT</a:t>
            </a:r>
            <a:r>
              <a:rPr lang="en-US" sz="1800" b="0">
                <a:latin typeface="Courier New" pitchFamily="49" charset="0"/>
              </a:rPr>
              <a:t> </a:t>
            </a:r>
            <a:r>
              <a:rPr lang="en-US" sz="1800">
                <a:latin typeface="Courier New" pitchFamily="49" charset="0"/>
              </a:rPr>
              <a:t>COUNT</a:t>
            </a:r>
            <a:r>
              <a:rPr lang="en-US" sz="1800" b="0">
                <a:latin typeface="Courier New" pitchFamily="49" charset="0"/>
              </a:rPr>
              <a:t> (*)</a:t>
            </a:r>
            <a:endParaRPr lang="en-US" sz="1800">
              <a:latin typeface="Courier New" pitchFamily="49" charset="0"/>
            </a:endParaRPr>
          </a:p>
          <a:p>
            <a:pPr algn="l"/>
            <a:r>
              <a:rPr lang="en-US" sz="1800">
                <a:latin typeface="Courier New" pitchFamily="49" charset="0"/>
              </a:rPr>
              <a:t>     FROM</a:t>
            </a:r>
            <a:r>
              <a:rPr lang="en-US" sz="1800" b="0">
                <a:latin typeface="Courier New" pitchFamily="49" charset="0"/>
              </a:rPr>
              <a:t> Employee_Manager;</a:t>
            </a:r>
          </a:p>
        </p:txBody>
      </p:sp>
      <p:sp>
        <p:nvSpPr>
          <p:cNvPr id="52228" name="Rectangle 4"/>
          <p:cNvSpPr>
            <a:spLocks noGrp="1" noChangeArrowheads="1"/>
          </p:cNvSpPr>
          <p:nvPr>
            <p:ph type="title"/>
          </p:nvPr>
        </p:nvSpPr>
        <p:spPr>
          <a:noFill/>
          <a:ln/>
        </p:spPr>
        <p:txBody>
          <a:bodyPr/>
          <a:lstStyle/>
          <a:p>
            <a:r>
              <a:rPr lang="en-US"/>
              <a:t>Aggregate  function - COUNT</a:t>
            </a:r>
          </a:p>
        </p:txBody>
      </p:sp>
      <p:sp>
        <p:nvSpPr>
          <p:cNvPr id="52229" name="Rectangle 5"/>
          <p:cNvSpPr>
            <a:spLocks noGrp="1" noChangeArrowheads="1"/>
          </p:cNvSpPr>
          <p:nvPr>
            <p:ph type="body" idx="1"/>
          </p:nvPr>
        </p:nvSpPr>
        <p:spPr>
          <a:xfrm>
            <a:off x="228600" y="1219200"/>
            <a:ext cx="8610600" cy="2601913"/>
          </a:xfrm>
          <a:noFill/>
          <a:ln/>
        </p:spPr>
        <p:txBody>
          <a:bodyPr/>
          <a:lstStyle/>
          <a:p>
            <a:r>
              <a:rPr lang="en-US"/>
              <a:t> Returns the number of rows in the table</a:t>
            </a:r>
          </a:p>
        </p:txBody>
      </p:sp>
      <p:sp>
        <p:nvSpPr>
          <p:cNvPr id="52230" name="Rectangle 6"/>
          <p:cNvSpPr>
            <a:spLocks noChangeArrowheads="1"/>
          </p:cNvSpPr>
          <p:nvPr/>
        </p:nvSpPr>
        <p:spPr bwMode="auto">
          <a:xfrm>
            <a:off x="533400" y="3138488"/>
            <a:ext cx="7708900" cy="366712"/>
          </a:xfrm>
          <a:prstGeom prst="rect">
            <a:avLst/>
          </a:prstGeom>
          <a:noFill/>
          <a:ln w="9525">
            <a:noFill/>
            <a:miter lim="800000"/>
            <a:headEnd/>
            <a:tailEnd/>
          </a:ln>
          <a:effectLst/>
        </p:spPr>
        <p:txBody>
          <a:bodyPr lIns="92075" tIns="46038" rIns="92075" bIns="46038">
            <a:spAutoFit/>
          </a:bodyPr>
          <a:lstStyle/>
          <a:p>
            <a:pPr marL="342900" indent="-342900" algn="l">
              <a:spcBef>
                <a:spcPct val="0"/>
              </a:spcBef>
              <a:buClrTx/>
              <a:buSzTx/>
              <a:buFontTx/>
              <a:buNone/>
            </a:pPr>
            <a:r>
              <a:rPr lang="en-US" sz="1800" b="0" i="1"/>
              <a:t>List total number of Employees who have been assigned a Manager.</a:t>
            </a:r>
          </a:p>
        </p:txBody>
      </p:sp>
      <p:sp>
        <p:nvSpPr>
          <p:cNvPr id="52231" name="Rectangle 7"/>
          <p:cNvSpPr>
            <a:spLocks noChangeArrowheads="1"/>
          </p:cNvSpPr>
          <p:nvPr/>
        </p:nvSpPr>
        <p:spPr bwMode="auto">
          <a:xfrm>
            <a:off x="762000" y="3640138"/>
            <a:ext cx="7620000" cy="779462"/>
          </a:xfrm>
          <a:prstGeom prst="rect">
            <a:avLst/>
          </a:prstGeom>
          <a:noFill/>
          <a:ln w="12700">
            <a:noFill/>
            <a:miter lim="800000"/>
            <a:headEnd/>
            <a:tailEnd/>
          </a:ln>
          <a:effectLst/>
        </p:spPr>
        <p:txBody>
          <a:bodyPr lIns="92075" tIns="46038" rIns="92075" bIns="46038">
            <a:spAutoFit/>
          </a:bodyPr>
          <a:lstStyle/>
          <a:p>
            <a:pPr algn="l"/>
            <a:r>
              <a:rPr lang="en-US" sz="1800">
                <a:effectLst>
                  <a:outerShdw blurRad="38100" dist="38100" dir="2700000" algn="tl">
                    <a:srgbClr val="C0C0C0"/>
                  </a:outerShdw>
                </a:effectLst>
                <a:latin typeface="Courier New" pitchFamily="49" charset="0"/>
              </a:rPr>
              <a:t>SELECT</a:t>
            </a:r>
            <a:r>
              <a:rPr lang="en-US" sz="1800" b="0">
                <a:effectLst>
                  <a:outerShdw blurRad="38100" dist="38100" dir="2700000" algn="tl">
                    <a:srgbClr val="C0C0C0"/>
                  </a:outerShdw>
                </a:effectLst>
                <a:latin typeface="Courier New" pitchFamily="49" charset="0"/>
              </a:rPr>
              <a:t> </a:t>
            </a:r>
            <a:r>
              <a:rPr lang="en-US" sz="1800">
                <a:effectLst>
                  <a:outerShdw blurRad="38100" dist="38100" dir="2700000" algn="tl">
                    <a:srgbClr val="C0C0C0"/>
                  </a:outerShdw>
                </a:effectLst>
                <a:latin typeface="Courier New" pitchFamily="49" charset="0"/>
              </a:rPr>
              <a:t>COUNT</a:t>
            </a:r>
            <a:r>
              <a:rPr lang="en-US" sz="1800" b="0">
                <a:effectLst>
                  <a:outerShdw blurRad="38100" dist="38100" dir="2700000" algn="tl">
                    <a:srgbClr val="C0C0C0"/>
                  </a:outerShdw>
                </a:effectLst>
                <a:latin typeface="Courier New" pitchFamily="49" charset="0"/>
              </a:rPr>
              <a:t> (Manager_ID)</a:t>
            </a:r>
            <a:endParaRPr lang="en-US" sz="1800">
              <a:effectLst>
                <a:outerShdw blurRad="38100" dist="38100" dir="2700000" algn="tl">
                  <a:srgbClr val="C0C0C0"/>
                </a:outerShdw>
              </a:effectLst>
              <a:latin typeface="Courier New" pitchFamily="49" charset="0"/>
            </a:endParaRPr>
          </a:p>
          <a:p>
            <a:pPr algn="l"/>
            <a:r>
              <a:rPr lang="en-US" sz="1800">
                <a:effectLst>
                  <a:outerShdw blurRad="38100" dist="38100" dir="2700000" algn="tl">
                    <a:srgbClr val="C0C0C0"/>
                  </a:outerShdw>
                </a:effectLst>
                <a:latin typeface="Courier New" pitchFamily="49" charset="0"/>
              </a:rPr>
              <a:t>     FROM</a:t>
            </a:r>
            <a:r>
              <a:rPr lang="en-US" sz="1800" b="0">
                <a:effectLst>
                  <a:outerShdw blurRad="38100" dist="38100" dir="2700000" algn="tl">
                    <a:srgbClr val="C0C0C0"/>
                  </a:outerShdw>
                </a:effectLst>
                <a:latin typeface="Courier New" pitchFamily="49" charset="0"/>
              </a:rPr>
              <a:t> Employee_Manager;</a:t>
            </a:r>
          </a:p>
        </p:txBody>
      </p:sp>
      <p:sp>
        <p:nvSpPr>
          <p:cNvPr id="52232" name="Rectangle 8"/>
          <p:cNvSpPr>
            <a:spLocks noChangeArrowheads="1"/>
          </p:cNvSpPr>
          <p:nvPr/>
        </p:nvSpPr>
        <p:spPr bwMode="auto">
          <a:xfrm>
            <a:off x="457200" y="5410200"/>
            <a:ext cx="8480425" cy="581025"/>
          </a:xfrm>
          <a:prstGeom prst="rect">
            <a:avLst/>
          </a:prstGeom>
          <a:noFill/>
          <a:ln w="9525">
            <a:noFill/>
            <a:miter lim="800000"/>
            <a:headEnd/>
            <a:tailEnd/>
          </a:ln>
          <a:effectLst/>
        </p:spPr>
        <p:txBody>
          <a:bodyPr lIns="92075" tIns="46038" rIns="92075" bIns="46038">
            <a:spAutoFit/>
          </a:bodyPr>
          <a:lstStyle/>
          <a:p>
            <a:pPr algn="l">
              <a:spcBef>
                <a:spcPct val="0"/>
              </a:spcBef>
              <a:buClrTx/>
              <a:buSzTx/>
              <a:buFontTx/>
              <a:buNone/>
            </a:pPr>
            <a:r>
              <a:rPr lang="en-US" sz="1600" b="0"/>
              <a:t>Count(*) 			= 	No of rows, regardless of NULLs</a:t>
            </a:r>
          </a:p>
          <a:p>
            <a:pPr algn="l">
              <a:spcBef>
                <a:spcPct val="0"/>
              </a:spcBef>
              <a:buClrTx/>
              <a:buSzTx/>
              <a:buFontTx/>
              <a:buNone/>
            </a:pPr>
            <a:r>
              <a:rPr lang="en-US" sz="1600" b="0"/>
              <a:t>Count(ColumnName) 	=   	No. of rows that do not have  NULL Value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2226"/>
                                        </p:tgtEl>
                                        <p:attrNameLst>
                                          <p:attrName>style.visibility</p:attrName>
                                        </p:attrNameLst>
                                      </p:cBhvr>
                                      <p:to>
                                        <p:strVal val="visible"/>
                                      </p:to>
                                    </p:set>
                                    <p:anim calcmode="lin" valueType="num">
                                      <p:cBhvr additive="base">
                                        <p:cTn id="7" dur="500" fill="hold"/>
                                        <p:tgtEl>
                                          <p:spTgt spid="52226"/>
                                        </p:tgtEl>
                                        <p:attrNameLst>
                                          <p:attrName>ppt_x</p:attrName>
                                        </p:attrNameLst>
                                      </p:cBhvr>
                                      <p:tavLst>
                                        <p:tav tm="0">
                                          <p:val>
                                            <p:strVal val="#ppt_x"/>
                                          </p:val>
                                        </p:tav>
                                        <p:tav tm="100000">
                                          <p:val>
                                            <p:strVal val="#ppt_x"/>
                                          </p:val>
                                        </p:tav>
                                      </p:tavLst>
                                    </p:anim>
                                    <p:anim calcmode="lin" valueType="num">
                                      <p:cBhvr additive="base">
                                        <p:cTn id="8" dur="500" fill="hold"/>
                                        <p:tgtEl>
                                          <p:spTgt spid="522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2227"/>
                                        </p:tgtEl>
                                        <p:attrNameLst>
                                          <p:attrName>style.visibility</p:attrName>
                                        </p:attrNameLst>
                                      </p:cBhvr>
                                      <p:to>
                                        <p:strVal val="visible"/>
                                      </p:to>
                                    </p:set>
                                    <p:animEffect transition="in" filter="dissolve">
                                      <p:cBhvr>
                                        <p:cTn id="13" dur="500"/>
                                        <p:tgtEl>
                                          <p:spTgt spid="5222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2230"/>
                                        </p:tgtEl>
                                        <p:attrNameLst>
                                          <p:attrName>style.visibility</p:attrName>
                                        </p:attrNameLst>
                                      </p:cBhvr>
                                      <p:to>
                                        <p:strVal val="visible"/>
                                      </p:to>
                                    </p:set>
                                    <p:anim calcmode="lin" valueType="num">
                                      <p:cBhvr additive="base">
                                        <p:cTn id="18" dur="500" fill="hold"/>
                                        <p:tgtEl>
                                          <p:spTgt spid="52230"/>
                                        </p:tgtEl>
                                        <p:attrNameLst>
                                          <p:attrName>ppt_x</p:attrName>
                                        </p:attrNameLst>
                                      </p:cBhvr>
                                      <p:tavLst>
                                        <p:tav tm="0">
                                          <p:val>
                                            <p:strVal val="#ppt_x"/>
                                          </p:val>
                                        </p:tav>
                                        <p:tav tm="100000">
                                          <p:val>
                                            <p:strVal val="#ppt_x"/>
                                          </p:val>
                                        </p:tav>
                                      </p:tavLst>
                                    </p:anim>
                                    <p:anim calcmode="lin" valueType="num">
                                      <p:cBhvr additive="base">
                                        <p:cTn id="19" dur="500" fill="hold"/>
                                        <p:tgtEl>
                                          <p:spTgt spid="5223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52231"/>
                                        </p:tgtEl>
                                        <p:attrNameLst>
                                          <p:attrName>style.visibility</p:attrName>
                                        </p:attrNameLst>
                                      </p:cBhvr>
                                      <p:to>
                                        <p:strVal val="visible"/>
                                      </p:to>
                                    </p:set>
                                    <p:animEffect transition="in" filter="dissolve">
                                      <p:cBhvr>
                                        <p:cTn id="24" dur="500"/>
                                        <p:tgtEl>
                                          <p:spTgt spid="52231"/>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52232">
                                            <p:txEl>
                                              <p:pRg st="0" end="0"/>
                                            </p:txEl>
                                          </p:spTgt>
                                        </p:tgtEl>
                                        <p:attrNameLst>
                                          <p:attrName>style.visibility</p:attrName>
                                        </p:attrNameLst>
                                      </p:cBhvr>
                                      <p:to>
                                        <p:strVal val="visible"/>
                                      </p:to>
                                    </p:set>
                                    <p:animEffect transition="in" filter="dissolve">
                                      <p:cBhvr>
                                        <p:cTn id="29" dur="500"/>
                                        <p:tgtEl>
                                          <p:spTgt spid="52232">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52232">
                                            <p:txEl>
                                              <p:pRg st="1" end="1"/>
                                            </p:txEl>
                                          </p:spTgt>
                                        </p:tgtEl>
                                        <p:attrNameLst>
                                          <p:attrName>style.visibility</p:attrName>
                                        </p:attrNameLst>
                                      </p:cBhvr>
                                      <p:to>
                                        <p:strVal val="visible"/>
                                      </p:to>
                                    </p:set>
                                    <p:animEffect transition="in" filter="dissolve">
                                      <p:cBhvr>
                                        <p:cTn id="34" dur="500"/>
                                        <p:tgtEl>
                                          <p:spTgt spid="522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7" grpId="0"/>
      <p:bldP spid="52230" grpId="0"/>
      <p:bldP spid="52231" grpId="0"/>
      <p:bldP spid="52232"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2322" name="Rectangle 2"/>
          <p:cNvSpPr>
            <a:spLocks noChangeArrowheads="1"/>
          </p:cNvSpPr>
          <p:nvPr/>
        </p:nvSpPr>
        <p:spPr bwMode="auto">
          <a:xfrm>
            <a:off x="685800" y="1143000"/>
            <a:ext cx="6988175" cy="366713"/>
          </a:xfrm>
          <a:prstGeom prst="rect">
            <a:avLst/>
          </a:prstGeom>
          <a:noFill/>
          <a:ln w="38100">
            <a:noFill/>
            <a:miter lim="800000"/>
            <a:headEnd/>
            <a:tailEnd/>
          </a:ln>
          <a:effectLst/>
        </p:spPr>
        <p:txBody>
          <a:bodyPr lIns="92075" tIns="46038" rIns="92075" bIns="46038">
            <a:spAutoFit/>
          </a:bodyPr>
          <a:lstStyle/>
          <a:p>
            <a:pPr marL="342900" indent="-342900" algn="l">
              <a:spcBef>
                <a:spcPct val="0"/>
              </a:spcBef>
              <a:buClrTx/>
              <a:buSzTx/>
              <a:buFontTx/>
              <a:buNone/>
            </a:pPr>
            <a:r>
              <a:rPr lang="en-US" sz="1800" b="0" i="1"/>
              <a:t>List total number of account holders in the ‘Capital Bank’ Branch.</a:t>
            </a:r>
          </a:p>
        </p:txBody>
      </p:sp>
      <p:sp>
        <p:nvSpPr>
          <p:cNvPr id="312323" name="Rectangle 3"/>
          <p:cNvSpPr>
            <a:spLocks noChangeArrowheads="1"/>
          </p:cNvSpPr>
          <p:nvPr/>
        </p:nvSpPr>
        <p:spPr bwMode="auto">
          <a:xfrm>
            <a:off x="762000" y="1582738"/>
            <a:ext cx="7848600" cy="1192212"/>
          </a:xfrm>
          <a:prstGeom prst="rect">
            <a:avLst/>
          </a:prstGeom>
          <a:noFill/>
          <a:ln w="12700">
            <a:noFill/>
            <a:miter lim="800000"/>
            <a:headEnd/>
            <a:tailEnd/>
          </a:ln>
          <a:effectLst/>
        </p:spPr>
        <p:txBody>
          <a:bodyPr lIns="92075" tIns="46038" rIns="92075" bIns="46038">
            <a:spAutoFit/>
          </a:bodyPr>
          <a:lstStyle/>
          <a:p>
            <a:pPr algn="l"/>
            <a:r>
              <a:rPr lang="en-US" sz="1800">
                <a:latin typeface="Courier New" pitchFamily="49" charset="0"/>
              </a:rPr>
              <a:t>SELECT COUNT (*) </a:t>
            </a:r>
          </a:p>
          <a:p>
            <a:pPr algn="l"/>
            <a:r>
              <a:rPr lang="en-US" sz="1800">
                <a:latin typeface="Courier New" pitchFamily="49" charset="0"/>
              </a:rPr>
              <a:t>    FROM </a:t>
            </a:r>
            <a:r>
              <a:rPr lang="en-US" sz="1800" b="0">
                <a:latin typeface="Courier New" pitchFamily="49" charset="0"/>
              </a:rPr>
              <a:t>Customer_Details</a:t>
            </a:r>
          </a:p>
          <a:p>
            <a:pPr algn="l"/>
            <a:r>
              <a:rPr lang="en-US" sz="1800">
                <a:latin typeface="Courier New" pitchFamily="49" charset="0"/>
              </a:rPr>
              <a:t>         WHERE </a:t>
            </a:r>
            <a:r>
              <a:rPr lang="en-US" sz="1800" b="0">
                <a:latin typeface="Courier New" pitchFamily="49" charset="0"/>
              </a:rPr>
              <a:t>Bank_Branch = ‘Capital Bank’;</a:t>
            </a:r>
          </a:p>
        </p:txBody>
      </p:sp>
      <p:sp>
        <p:nvSpPr>
          <p:cNvPr id="312324" name="Rectangle 4"/>
          <p:cNvSpPr>
            <a:spLocks noGrp="1" noChangeArrowheads="1"/>
          </p:cNvSpPr>
          <p:nvPr>
            <p:ph type="title"/>
          </p:nvPr>
        </p:nvSpPr>
        <p:spPr>
          <a:noFill/>
          <a:ln/>
        </p:spPr>
        <p:txBody>
          <a:bodyPr/>
          <a:lstStyle/>
          <a:p>
            <a:r>
              <a:rPr lang="en-US"/>
              <a:t>Aggregate  function - COUNT</a:t>
            </a:r>
          </a:p>
        </p:txBody>
      </p:sp>
      <p:sp>
        <p:nvSpPr>
          <p:cNvPr id="312326" name="Rectangle 6"/>
          <p:cNvSpPr>
            <a:spLocks noChangeArrowheads="1"/>
          </p:cNvSpPr>
          <p:nvPr/>
        </p:nvSpPr>
        <p:spPr bwMode="auto">
          <a:xfrm>
            <a:off x="533400" y="3138488"/>
            <a:ext cx="7708900" cy="366712"/>
          </a:xfrm>
          <a:prstGeom prst="rect">
            <a:avLst/>
          </a:prstGeom>
          <a:noFill/>
          <a:ln w="9525">
            <a:noFill/>
            <a:miter lim="800000"/>
            <a:headEnd/>
            <a:tailEnd/>
          </a:ln>
          <a:effectLst/>
        </p:spPr>
        <p:txBody>
          <a:bodyPr lIns="92075" tIns="46038" rIns="92075" bIns="46038">
            <a:spAutoFit/>
          </a:bodyPr>
          <a:lstStyle/>
          <a:p>
            <a:pPr marL="342900" indent="-342900" algn="l">
              <a:spcBef>
                <a:spcPct val="0"/>
              </a:spcBef>
              <a:buClrTx/>
              <a:buSzTx/>
              <a:buFontTx/>
              <a:buNone/>
            </a:pPr>
            <a:r>
              <a:rPr lang="en-US" sz="1800" b="0" i="1"/>
              <a:t>List total number of unique Customer Last Names.</a:t>
            </a:r>
          </a:p>
        </p:txBody>
      </p:sp>
      <p:sp>
        <p:nvSpPr>
          <p:cNvPr id="312327" name="Rectangle 7"/>
          <p:cNvSpPr>
            <a:spLocks noChangeArrowheads="1"/>
          </p:cNvSpPr>
          <p:nvPr/>
        </p:nvSpPr>
        <p:spPr bwMode="auto">
          <a:xfrm>
            <a:off x="762000" y="3640138"/>
            <a:ext cx="7620000" cy="779462"/>
          </a:xfrm>
          <a:prstGeom prst="rect">
            <a:avLst/>
          </a:prstGeom>
          <a:noFill/>
          <a:ln w="12700">
            <a:noFill/>
            <a:miter lim="800000"/>
            <a:headEnd/>
            <a:tailEnd/>
          </a:ln>
          <a:effectLst/>
        </p:spPr>
        <p:txBody>
          <a:bodyPr lIns="92075" tIns="46038" rIns="92075" bIns="46038">
            <a:spAutoFit/>
          </a:bodyPr>
          <a:lstStyle/>
          <a:p>
            <a:pPr algn="l"/>
            <a:r>
              <a:rPr lang="en-US" sz="1800">
                <a:effectLst>
                  <a:outerShdw blurRad="38100" dist="38100" dir="2700000" algn="tl">
                    <a:srgbClr val="C0C0C0"/>
                  </a:outerShdw>
                </a:effectLst>
                <a:latin typeface="Courier New" pitchFamily="49" charset="0"/>
              </a:rPr>
              <a:t>SELECT COUNT (DISTINCT </a:t>
            </a:r>
            <a:r>
              <a:rPr lang="en-US" sz="1800" b="0">
                <a:effectLst>
                  <a:outerShdw blurRad="38100" dist="38100" dir="2700000" algn="tl">
                    <a:srgbClr val="C0C0C0"/>
                  </a:outerShdw>
                </a:effectLst>
                <a:latin typeface="Courier New" pitchFamily="49" charset="0"/>
              </a:rPr>
              <a:t>Cust_Last_Name</a:t>
            </a:r>
            <a:r>
              <a:rPr lang="en-US" sz="1800">
                <a:effectLst>
                  <a:outerShdw blurRad="38100" dist="38100" dir="2700000" algn="tl">
                    <a:srgbClr val="C0C0C0"/>
                  </a:outerShdw>
                </a:effectLst>
                <a:latin typeface="Courier New" pitchFamily="49" charset="0"/>
              </a:rPr>
              <a:t>)</a:t>
            </a:r>
          </a:p>
          <a:p>
            <a:pPr algn="l"/>
            <a:r>
              <a:rPr lang="en-US" sz="1800">
                <a:effectLst>
                  <a:outerShdw blurRad="38100" dist="38100" dir="2700000" algn="tl">
                    <a:srgbClr val="C0C0C0"/>
                  </a:outerShdw>
                </a:effectLst>
                <a:latin typeface="Courier New" pitchFamily="49" charset="0"/>
              </a:rPr>
              <a:t>     FROM </a:t>
            </a:r>
            <a:r>
              <a:rPr lang="en-US" sz="1800" b="0">
                <a:effectLst>
                  <a:outerShdw blurRad="38100" dist="38100" dir="2700000" algn="tl">
                    <a:srgbClr val="C0C0C0"/>
                  </a:outerShdw>
                </a:effectLst>
                <a:latin typeface="Courier New" pitchFamily="49" charset="0"/>
              </a:rPr>
              <a:t>Customer_Details;</a:t>
            </a:r>
          </a:p>
        </p:txBody>
      </p:sp>
      <p:sp>
        <p:nvSpPr>
          <p:cNvPr id="312328" name="Rectangle 8"/>
          <p:cNvSpPr>
            <a:spLocks noChangeArrowheads="1"/>
          </p:cNvSpPr>
          <p:nvPr/>
        </p:nvSpPr>
        <p:spPr bwMode="auto">
          <a:xfrm>
            <a:off x="457200" y="4876800"/>
            <a:ext cx="8480425" cy="581025"/>
          </a:xfrm>
          <a:prstGeom prst="rect">
            <a:avLst/>
          </a:prstGeom>
          <a:noFill/>
          <a:ln w="9525">
            <a:noFill/>
            <a:miter lim="800000"/>
            <a:headEnd/>
            <a:tailEnd/>
          </a:ln>
          <a:effectLst/>
        </p:spPr>
        <p:txBody>
          <a:bodyPr lIns="92075" tIns="46038" rIns="92075" bIns="46038">
            <a:spAutoFit/>
          </a:bodyPr>
          <a:lstStyle/>
          <a:p>
            <a:pPr algn="l">
              <a:spcBef>
                <a:spcPct val="0"/>
              </a:spcBef>
              <a:buClrTx/>
              <a:buSzTx/>
              <a:buFontTx/>
              <a:buNone/>
            </a:pPr>
            <a:r>
              <a:rPr lang="en-US" sz="1600" b="0"/>
              <a:t>Count(*) 			= 	No of rows, regardless of NULLs</a:t>
            </a:r>
          </a:p>
          <a:p>
            <a:pPr algn="l">
              <a:spcBef>
                <a:spcPct val="0"/>
              </a:spcBef>
              <a:buClrTx/>
              <a:buSzTx/>
              <a:buFontTx/>
              <a:buNone/>
            </a:pPr>
            <a:r>
              <a:rPr lang="en-US" sz="1600" b="0"/>
              <a:t>Count(ColumnName) 	=   	No. of rows that do not have  NULL Value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2322"/>
                                        </p:tgtEl>
                                        <p:attrNameLst>
                                          <p:attrName>style.visibility</p:attrName>
                                        </p:attrNameLst>
                                      </p:cBhvr>
                                      <p:to>
                                        <p:strVal val="visible"/>
                                      </p:to>
                                    </p:set>
                                    <p:anim calcmode="lin" valueType="num">
                                      <p:cBhvr additive="base">
                                        <p:cTn id="7" dur="500" fill="hold"/>
                                        <p:tgtEl>
                                          <p:spTgt spid="312322"/>
                                        </p:tgtEl>
                                        <p:attrNameLst>
                                          <p:attrName>ppt_x</p:attrName>
                                        </p:attrNameLst>
                                      </p:cBhvr>
                                      <p:tavLst>
                                        <p:tav tm="0">
                                          <p:val>
                                            <p:strVal val="#ppt_x"/>
                                          </p:val>
                                        </p:tav>
                                        <p:tav tm="100000">
                                          <p:val>
                                            <p:strVal val="#ppt_x"/>
                                          </p:val>
                                        </p:tav>
                                      </p:tavLst>
                                    </p:anim>
                                    <p:anim calcmode="lin" valueType="num">
                                      <p:cBhvr additive="base">
                                        <p:cTn id="8" dur="500" fill="hold"/>
                                        <p:tgtEl>
                                          <p:spTgt spid="3123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12323"/>
                                        </p:tgtEl>
                                        <p:attrNameLst>
                                          <p:attrName>style.visibility</p:attrName>
                                        </p:attrNameLst>
                                      </p:cBhvr>
                                      <p:to>
                                        <p:strVal val="visible"/>
                                      </p:to>
                                    </p:set>
                                    <p:animEffect transition="in" filter="dissolve">
                                      <p:cBhvr>
                                        <p:cTn id="13" dur="500"/>
                                        <p:tgtEl>
                                          <p:spTgt spid="31232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12326"/>
                                        </p:tgtEl>
                                        <p:attrNameLst>
                                          <p:attrName>style.visibility</p:attrName>
                                        </p:attrNameLst>
                                      </p:cBhvr>
                                      <p:to>
                                        <p:strVal val="visible"/>
                                      </p:to>
                                    </p:set>
                                    <p:anim calcmode="lin" valueType="num">
                                      <p:cBhvr additive="base">
                                        <p:cTn id="18" dur="500" fill="hold"/>
                                        <p:tgtEl>
                                          <p:spTgt spid="312326"/>
                                        </p:tgtEl>
                                        <p:attrNameLst>
                                          <p:attrName>ppt_x</p:attrName>
                                        </p:attrNameLst>
                                      </p:cBhvr>
                                      <p:tavLst>
                                        <p:tav tm="0">
                                          <p:val>
                                            <p:strVal val="#ppt_x"/>
                                          </p:val>
                                        </p:tav>
                                        <p:tav tm="100000">
                                          <p:val>
                                            <p:strVal val="#ppt_x"/>
                                          </p:val>
                                        </p:tav>
                                      </p:tavLst>
                                    </p:anim>
                                    <p:anim calcmode="lin" valueType="num">
                                      <p:cBhvr additive="base">
                                        <p:cTn id="19" dur="500" fill="hold"/>
                                        <p:tgtEl>
                                          <p:spTgt spid="31232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12327"/>
                                        </p:tgtEl>
                                        <p:attrNameLst>
                                          <p:attrName>style.visibility</p:attrName>
                                        </p:attrNameLst>
                                      </p:cBhvr>
                                      <p:to>
                                        <p:strVal val="visible"/>
                                      </p:to>
                                    </p:set>
                                    <p:animEffect transition="in" filter="dissolve">
                                      <p:cBhvr>
                                        <p:cTn id="24" dur="500"/>
                                        <p:tgtEl>
                                          <p:spTgt spid="312327"/>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312328">
                                            <p:txEl>
                                              <p:pRg st="0" end="0"/>
                                            </p:txEl>
                                          </p:spTgt>
                                        </p:tgtEl>
                                        <p:attrNameLst>
                                          <p:attrName>style.visibility</p:attrName>
                                        </p:attrNameLst>
                                      </p:cBhvr>
                                      <p:to>
                                        <p:strVal val="visible"/>
                                      </p:to>
                                    </p:set>
                                    <p:animEffect transition="in" filter="dissolve">
                                      <p:cBhvr>
                                        <p:cTn id="29" dur="500"/>
                                        <p:tgtEl>
                                          <p:spTgt spid="312328">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312328">
                                            <p:txEl>
                                              <p:pRg st="1" end="1"/>
                                            </p:txEl>
                                          </p:spTgt>
                                        </p:tgtEl>
                                        <p:attrNameLst>
                                          <p:attrName>style.visibility</p:attrName>
                                        </p:attrNameLst>
                                      </p:cBhvr>
                                      <p:to>
                                        <p:strVal val="visible"/>
                                      </p:to>
                                    </p:set>
                                    <p:animEffect transition="in" filter="dissolve">
                                      <p:cBhvr>
                                        <p:cTn id="34" dur="500"/>
                                        <p:tgtEl>
                                          <p:spTgt spid="31232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322" grpId="0"/>
      <p:bldP spid="312323" grpId="0"/>
      <p:bldP spid="312326" grpId="0"/>
      <p:bldP spid="312327" grpId="0"/>
      <p:bldP spid="312328" grpId="0"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lstStyle/>
          <a:p>
            <a:r>
              <a:rPr lang="en-US"/>
              <a:t>Summary of basic DDL and DML</a:t>
            </a:r>
          </a:p>
        </p:txBody>
      </p:sp>
      <p:sp>
        <p:nvSpPr>
          <p:cNvPr id="210947" name="Rectangle 3"/>
          <p:cNvSpPr>
            <a:spLocks noGrp="1" noChangeArrowheads="1"/>
          </p:cNvSpPr>
          <p:nvPr>
            <p:ph type="body" idx="1"/>
          </p:nvPr>
        </p:nvSpPr>
        <p:spPr/>
        <p:txBody>
          <a:bodyPr/>
          <a:lstStyle/>
          <a:p>
            <a:r>
              <a:rPr lang="en-US"/>
              <a:t>Create , Alter and Drop are the DDL commands</a:t>
            </a:r>
          </a:p>
          <a:p>
            <a:endParaRPr lang="en-US"/>
          </a:p>
          <a:p>
            <a:r>
              <a:rPr lang="en-US"/>
              <a:t>Update, Insert into, Delete from, are the basic DML commands that add or remove data from tables</a:t>
            </a:r>
          </a:p>
          <a:p>
            <a:endParaRPr lang="en-US"/>
          </a:p>
          <a:p>
            <a:r>
              <a:rPr lang="en-US"/>
              <a:t>Select statement in its various flavours is used to retrieve information from the table</a:t>
            </a:r>
          </a:p>
          <a:p>
            <a:endParaRPr lang="en-US"/>
          </a:p>
          <a:p>
            <a:r>
              <a:rPr lang="en-US"/>
              <a:t>Aggregate functions work on all the rows of the table taken as a group (based on some condition optionally)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348162" name="Rectangle 2"/>
          <p:cNvSpPr>
            <a:spLocks noGrp="1" noChangeArrowheads="1"/>
          </p:cNvSpPr>
          <p:nvPr>
            <p:ph type="ctrTitle"/>
          </p:nvPr>
        </p:nvSpPr>
        <p:spPr>
          <a:xfrm>
            <a:off x="685800" y="3886200"/>
            <a:ext cx="7772400" cy="685800"/>
          </a:xfrm>
        </p:spPr>
        <p:txBody>
          <a:bodyPr/>
          <a:lstStyle/>
          <a:p>
            <a:r>
              <a:rPr lang="en-US"/>
              <a:t>Thank You</a:t>
            </a:r>
          </a:p>
        </p:txBody>
      </p:sp>
      <p:sp>
        <p:nvSpPr>
          <p:cNvPr id="348164" name="Rectangle 4"/>
          <p:cNvSpPr>
            <a:spLocks noChangeArrowheads="1"/>
          </p:cNvSpPr>
          <p:nvPr/>
        </p:nvSpPr>
        <p:spPr bwMode="auto">
          <a:xfrm>
            <a:off x="1828800" y="4724400"/>
            <a:ext cx="6629400" cy="1600200"/>
          </a:xfrm>
          <a:prstGeom prst="rect">
            <a:avLst/>
          </a:prstGeom>
          <a:noFill/>
          <a:ln w="9525">
            <a:noFill/>
            <a:miter lim="800000"/>
            <a:headEnd/>
            <a:tailEnd/>
          </a:ln>
          <a:effectLst/>
        </p:spPr>
        <p:txBody>
          <a:bodyPr lIns="36000" tIns="36000" rIns="36000" bIns="36000"/>
          <a:lstStyle/>
          <a:p>
            <a:pPr algn="l" eaLnBrk="1" hangingPunct="1">
              <a:spcBef>
                <a:spcPct val="0"/>
              </a:spcBef>
              <a:buClrTx/>
              <a:buSzTx/>
              <a:buFontTx/>
              <a:buNone/>
            </a:pPr>
            <a:r>
              <a:rPr lang="en-GB" b="0">
                <a:cs typeface="Arial" charset="0"/>
              </a:rPr>
              <a:t>“The contents of this document are proprietary and confidential to Infosys Technologies Ltd. and may not be disclosed in whole or in part at any time, to any third party without the prior written consent of Infosys Technologies Ltd.”</a:t>
            </a:r>
          </a:p>
          <a:p>
            <a:pPr algn="l" eaLnBrk="1" hangingPunct="1">
              <a:spcBef>
                <a:spcPct val="0"/>
              </a:spcBef>
              <a:buClrTx/>
              <a:buSzTx/>
              <a:buFontTx/>
              <a:buNone/>
            </a:pPr>
            <a:endParaRPr lang="en-US" b="0">
              <a:latin typeface="Times New Roman" pitchFamily="18" charset="0"/>
            </a:endParaRPr>
          </a:p>
          <a:p>
            <a:pPr algn="l">
              <a:spcBef>
                <a:spcPct val="0"/>
              </a:spcBef>
              <a:buClrTx/>
              <a:buSzTx/>
              <a:buFontTx/>
              <a:buNone/>
            </a:pPr>
            <a:r>
              <a:rPr lang="en-GB" b="0">
                <a:cs typeface="Arial" charset="0"/>
              </a:rPr>
              <a:t>“© 2006 Infosys Technologies Ltd. All rights reserved. Copyright in the whole and any part of this document belongs to Infosys Technologies Ltd. This work may not be used, sold, transferred, adapted, abridged, copied or reproduced in whole or in part, in any manner or form, or in any media, without the prior written consent of Infosys Technologies Ltd.” </a:t>
            </a:r>
            <a:endParaRPr lang="en-US" b="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Presentation">
  <a:themeElements>
    <a:clrScheme name="Presentatio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99"/>
        </a:solidFill>
        <a:ln w="12700"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
            <a:srgbClr val="0033CC"/>
          </a:buClr>
          <a:buSzPct val="155000"/>
          <a:buFont typeface="Symbol" pitchFamily="18" charset="2"/>
          <a:buNone/>
          <a:tabLst/>
          <a:defRPr kumimoji="0" lang="en-US" sz="12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99"/>
        </a:solidFill>
        <a:ln w="12700"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
            <a:srgbClr val="0033CC"/>
          </a:buClr>
          <a:buSzPct val="155000"/>
          <a:buFont typeface="Symbol" pitchFamily="18" charset="2"/>
          <a:buNone/>
          <a:tabLst/>
          <a:defRPr kumimoji="0" lang="en-US" sz="1200" b="1" i="0" u="none" strike="noStrike" cap="none" normalizeH="0" baseline="0" smtClean="0">
            <a:ln>
              <a:noFill/>
            </a:ln>
            <a:solidFill>
              <a:schemeClr val="tx1"/>
            </a:solidFill>
            <a:effectLst/>
            <a:latin typeface="Arial" charset="0"/>
          </a:defRPr>
        </a:defPPr>
      </a:lstStyle>
    </a:lnDef>
  </a:objectDefaults>
  <a:extraClrSchemeLst>
    <a:extraClrScheme>
      <a:clrScheme name="Presentatio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esentatio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esentatio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esentatio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2578</TotalTime>
  <Words>4017</Words>
  <Application>Microsoft Office PowerPoint</Application>
  <PresentationFormat>On-screen Show (4:3)</PresentationFormat>
  <Paragraphs>733</Paragraphs>
  <Slides>64</Slides>
  <Notes>49</Notes>
  <HiddenSlides>1</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64</vt:i4>
      </vt:variant>
    </vt:vector>
  </HeadingPairs>
  <TitlesOfParts>
    <vt:vector size="72" baseType="lpstr">
      <vt:lpstr>Arial</vt:lpstr>
      <vt:lpstr>Times New Roman</vt:lpstr>
      <vt:lpstr>Symbol</vt:lpstr>
      <vt:lpstr>Courier New</vt:lpstr>
      <vt:lpstr>Book Antiqua</vt:lpstr>
      <vt:lpstr>Presentation</vt:lpstr>
      <vt:lpstr>Microsoft Office Excel Worksheet</vt:lpstr>
      <vt:lpstr>Bitmap Image</vt:lpstr>
      <vt:lpstr>RDBMS – Day 3</vt:lpstr>
      <vt:lpstr>Recap</vt:lpstr>
      <vt:lpstr>Session Plan</vt:lpstr>
      <vt:lpstr>SQL</vt:lpstr>
      <vt:lpstr>SQL</vt:lpstr>
      <vt:lpstr>Structured Query Language (SQL) </vt:lpstr>
      <vt:lpstr>Structured Query Language (SQL) </vt:lpstr>
      <vt:lpstr>Statements</vt:lpstr>
      <vt:lpstr>Data types</vt:lpstr>
      <vt:lpstr>NULL</vt:lpstr>
      <vt:lpstr>Operators</vt:lpstr>
      <vt:lpstr>SQL-Data Definition Language</vt:lpstr>
      <vt:lpstr>Types Of Constraints </vt:lpstr>
      <vt:lpstr>Types Of Constraints</vt:lpstr>
      <vt:lpstr>SQL - CREATE TABLE</vt:lpstr>
      <vt:lpstr>Create Table (Contd…)</vt:lpstr>
      <vt:lpstr>Create Table (Contd…)</vt:lpstr>
      <vt:lpstr>Create Table (Contd…)</vt:lpstr>
      <vt:lpstr>Create Table (Contd…)</vt:lpstr>
      <vt:lpstr>Create Table (Contd…)</vt:lpstr>
      <vt:lpstr>Create Table (Contd…)</vt:lpstr>
      <vt:lpstr>Create Table (Contd…)</vt:lpstr>
      <vt:lpstr>SQL - ALTER TABLE</vt:lpstr>
      <vt:lpstr>SQL - ALTER TABLE</vt:lpstr>
      <vt:lpstr>SQL - ALTER TABLE</vt:lpstr>
      <vt:lpstr>SQL - DROP TABLE</vt:lpstr>
      <vt:lpstr> Truncate Table</vt:lpstr>
      <vt:lpstr>Index</vt:lpstr>
      <vt:lpstr>Index</vt:lpstr>
      <vt:lpstr>Index</vt:lpstr>
      <vt:lpstr>SQL-DML</vt:lpstr>
      <vt:lpstr>SQL - INSERT INTO</vt:lpstr>
      <vt:lpstr>SQL - INSERT INTO</vt:lpstr>
      <vt:lpstr>SQL - INSERT INTO</vt:lpstr>
      <vt:lpstr>SQL - DELETE FROM</vt:lpstr>
      <vt:lpstr> Difference Between Delete and Truncate</vt:lpstr>
      <vt:lpstr>SQL - UPDATE</vt:lpstr>
      <vt:lpstr>SQL - UPDATE</vt:lpstr>
      <vt:lpstr>Retrieving All columns  from  a table</vt:lpstr>
      <vt:lpstr>Retrieving Few Columns</vt:lpstr>
      <vt:lpstr>SQL - ALL, DISTINCT</vt:lpstr>
      <vt:lpstr>Retrieving a subset of rows</vt:lpstr>
      <vt:lpstr>Retrieving a subset of rows (Working of WHERE Clause)</vt:lpstr>
      <vt:lpstr>Relational operators</vt:lpstr>
      <vt:lpstr>Relational operators</vt:lpstr>
      <vt:lpstr>Logical operators</vt:lpstr>
      <vt:lpstr>Logical operators</vt:lpstr>
      <vt:lpstr>Retrieval using BETWEEN</vt:lpstr>
      <vt:lpstr>Retrieval using IN</vt:lpstr>
      <vt:lpstr>Retrieval using LIKE</vt:lpstr>
      <vt:lpstr>SQL - Retrieval using IS NULL</vt:lpstr>
      <vt:lpstr>SQL - Sorting your results        (ORDER BY)</vt:lpstr>
      <vt:lpstr>Retrieval using ORDER BY</vt:lpstr>
      <vt:lpstr>Retrieval using ORDER BY</vt:lpstr>
      <vt:lpstr>Aggregate Functions</vt:lpstr>
      <vt:lpstr>SQL - Aggregate  functions</vt:lpstr>
      <vt:lpstr>Aggregate  function - MIN</vt:lpstr>
      <vt:lpstr>Aggregate  function - MAX</vt:lpstr>
      <vt:lpstr>Aggregate  function - AVG</vt:lpstr>
      <vt:lpstr>Aggregate  function - SUM</vt:lpstr>
      <vt:lpstr>Aggregate  function - COUNT</vt:lpstr>
      <vt:lpstr>Aggregate  function - COUNT</vt:lpstr>
      <vt:lpstr>Summary of basic DDL and DML</vt:lpstr>
      <vt:lpstr>Thank You</vt:lpstr>
    </vt:vector>
  </TitlesOfParts>
  <Company>ITLINFOSYS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dharini</dc:creator>
  <cp:lastModifiedBy>MRT</cp:lastModifiedBy>
  <cp:revision>469</cp:revision>
  <dcterms:created xsi:type="dcterms:W3CDTF">2004-03-12T05:40:51Z</dcterms:created>
  <dcterms:modified xsi:type="dcterms:W3CDTF">2010-11-08T11:08:32Z</dcterms:modified>
</cp:coreProperties>
</file>