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256" r:id="rId3"/>
    <p:sldId id="258" r:id="rId4"/>
    <p:sldId id="261" r:id="rId5"/>
    <p:sldId id="259"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18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3AE347-4178-47BE-88DF-0B3F4F5ACB32}" type="datetimeFigureOut">
              <a:rPr lang="en-US" smtClean="0"/>
              <a:pPr/>
              <a:t>11/21/2010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AE0D49-FA31-49E2-914E-632BC0D5345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300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A1929E-928A-41E0-BE41-140C776BBFA9}"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32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A50954-6C29-49B2-9196-3EF0092E44F3}"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133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BD0CD4-AC0F-4EE7-95E7-5CA6591F1B04}" type="slidenum">
              <a:rPr lang="en-US" smtClean="0"/>
              <a:pPr/>
              <a:t>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5EFC0-F92F-4D73-AE01-B2BD2EB49BA3}" type="datetimeFigureOut">
              <a:rPr lang="en-US" smtClean="0"/>
              <a:pPr/>
              <a:t>11/21/2010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214785-9C84-4C15-B879-1B1B938DDF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75EFC0-F92F-4D73-AE01-B2BD2EB49BA3}" type="datetimeFigureOut">
              <a:rPr lang="en-US" smtClean="0"/>
              <a:pPr/>
              <a:t>11/21/2010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214785-9C84-4C15-B879-1B1B938DDFE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 the Name of the Sustainer of the World</a:t>
            </a:r>
            <a:endParaRPr lang="en-US" b="1" dirty="0"/>
          </a:p>
        </p:txBody>
      </p:sp>
      <p:sp>
        <p:nvSpPr>
          <p:cNvPr id="3" name="Content Placeholder 2"/>
          <p:cNvSpPr>
            <a:spLocks noGrp="1"/>
          </p:cNvSpPr>
          <p:nvPr>
            <p:ph idx="1"/>
          </p:nvPr>
        </p:nvSpPr>
        <p:spPr>
          <a:xfrm>
            <a:off x="304800" y="1600200"/>
            <a:ext cx="8610600" cy="5029200"/>
          </a:xfrm>
        </p:spPr>
        <p:txBody>
          <a:bodyPr>
            <a:normAutofit lnSpcReduction="10000"/>
          </a:bodyPr>
          <a:lstStyle/>
          <a:p>
            <a:pPr algn="ctr">
              <a:buNone/>
            </a:pPr>
            <a:r>
              <a:rPr lang="en-US" b="1" dirty="0" smtClean="0"/>
              <a:t>BCS </a:t>
            </a:r>
            <a:endParaRPr lang="en-US" b="1" dirty="0" smtClean="0"/>
          </a:p>
          <a:p>
            <a:pPr algn="ctr">
              <a:buNone/>
            </a:pPr>
            <a:endParaRPr lang="en-US" b="1" dirty="0" smtClean="0"/>
          </a:p>
          <a:p>
            <a:pPr algn="ctr">
              <a:buNone/>
            </a:pPr>
            <a:r>
              <a:rPr lang="en-US" b="1" dirty="0" smtClean="0"/>
              <a:t>Writing and Composition</a:t>
            </a:r>
          </a:p>
          <a:p>
            <a:pPr algn="ctr">
              <a:buNone/>
            </a:pPr>
            <a:endParaRPr lang="en-US" b="1" dirty="0" smtClean="0"/>
          </a:p>
          <a:p>
            <a:pPr algn="ctr">
              <a:buNone/>
            </a:pPr>
            <a:r>
              <a:rPr lang="en-US" b="1" dirty="0" smtClean="0"/>
              <a:t>Punctuation </a:t>
            </a:r>
          </a:p>
          <a:p>
            <a:pPr algn="ctr">
              <a:buNone/>
            </a:pPr>
            <a:endParaRPr lang="en-US" b="1" dirty="0" smtClean="0"/>
          </a:p>
          <a:p>
            <a:pPr algn="ctr">
              <a:buNone/>
            </a:pPr>
            <a:r>
              <a:rPr lang="en-US" b="1" dirty="0" smtClean="0"/>
              <a:t>Prepared by: M. </a:t>
            </a:r>
            <a:r>
              <a:rPr lang="en-US" b="1" dirty="0" err="1" smtClean="0"/>
              <a:t>Haroon</a:t>
            </a:r>
            <a:r>
              <a:rPr lang="en-US" b="1" dirty="0" smtClean="0"/>
              <a:t> </a:t>
            </a:r>
            <a:r>
              <a:rPr lang="en-US" b="1" dirty="0" err="1" smtClean="0"/>
              <a:t>Sirat</a:t>
            </a:r>
            <a:endParaRPr lang="en-US" b="1" dirty="0" smtClean="0"/>
          </a:p>
          <a:p>
            <a:pPr algn="ctr">
              <a:buNone/>
            </a:pPr>
            <a:endParaRPr lang="en-US" b="1" dirty="0" smtClean="0"/>
          </a:p>
          <a:p>
            <a:pPr algn="ctr">
              <a:buNone/>
            </a:pPr>
            <a:r>
              <a:rPr lang="en-US" b="1" dirty="0" smtClean="0"/>
              <a:t>Date: 12</a:t>
            </a:r>
            <a:r>
              <a:rPr lang="en-US" b="1" baseline="30000" dirty="0" smtClean="0"/>
              <a:t>th</a:t>
            </a:r>
            <a:r>
              <a:rPr lang="en-US" b="1" dirty="0" smtClean="0"/>
              <a:t> Oct, 10</a:t>
            </a:r>
          </a:p>
          <a:p>
            <a:pPr>
              <a:buNone/>
            </a:pPr>
            <a:endParaRPr lang="en-US" b="1" dirty="0"/>
          </a:p>
        </p:txBody>
      </p:sp>
    </p:spTree>
  </p:cSld>
  <p:clrMapOvr>
    <a:masterClrMapping/>
  </p:clrMapOvr>
  <p:transition>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 y="142875"/>
            <a:ext cx="8801100" cy="6572250"/>
          </a:xfrm>
        </p:spPr>
        <p:txBody>
          <a:bodyPr>
            <a:noAutofit/>
          </a:bodyPr>
          <a:lstStyle/>
          <a:p>
            <a:pPr algn="ctr">
              <a:buFont typeface="Wingdings" pitchFamily="2" charset="2"/>
              <a:buNone/>
              <a:defRPr/>
            </a:pPr>
            <a:r>
              <a:rPr lang="en-US" sz="2800" b="1" dirty="0" smtClean="0">
                <a:solidFill>
                  <a:srgbClr val="FFFF00"/>
                </a:solidFill>
                <a:latin typeface="Times New Roman" pitchFamily="18" charset="0"/>
                <a:cs typeface="Times New Roman" pitchFamily="18" charset="0"/>
              </a:rPr>
              <a:t>PUNCTUATION</a:t>
            </a:r>
          </a:p>
          <a:p>
            <a:pPr>
              <a:buFont typeface="Wingdings" pitchFamily="2" charset="2"/>
              <a:buNone/>
              <a:defRPr/>
            </a:pPr>
            <a:r>
              <a:rPr lang="en-US" sz="2400" dirty="0" smtClean="0">
                <a:latin typeface="Times New Roman" pitchFamily="18" charset="0"/>
                <a:cs typeface="Times New Roman" pitchFamily="18" charset="0"/>
              </a:rPr>
              <a:t>Punctuation is the system of adding appropriate punctuation marks to what you write. Punctuation marks are signs such as full stops, commas, question marks, colons and semicolons. You use them in sentences to make the meaning clear. </a:t>
            </a:r>
          </a:p>
          <a:p>
            <a:pPr>
              <a:buFont typeface="Wingdings" pitchFamily="2" charset="2"/>
              <a:buNone/>
              <a:defRPr/>
            </a:pPr>
            <a:r>
              <a:rPr lang="en-US" sz="2400" dirty="0" smtClean="0">
                <a:latin typeface="Times New Roman" pitchFamily="18" charset="0"/>
                <a:cs typeface="Times New Roman" pitchFamily="18" charset="0"/>
              </a:rPr>
              <a:t>Punctuation marks represent the pauses and changes of tone and expression that a speaker makes. The speaker uses these pauses and changes of tone, usually unconsciously, to indicate the structure of the sentence to the hearer, so that the meaning becomes vivid as he or she speaks. For example:</a:t>
            </a:r>
          </a:p>
          <a:p>
            <a:pPr>
              <a:buFont typeface="Wingdings" pitchFamily="2" charset="2"/>
              <a:buChar char="Ø"/>
              <a:defRPr/>
            </a:pPr>
            <a:r>
              <a:rPr lang="en-US" sz="2400" dirty="0" smtClean="0">
                <a:latin typeface="Times New Roman" pitchFamily="18" charset="0"/>
                <a:cs typeface="Times New Roman" pitchFamily="18" charset="0"/>
              </a:rPr>
              <a:t>A speaker may make one or more slight pauses during a sentence, to separate parts of its clarity, and these will most commonly be </a:t>
            </a:r>
            <a:r>
              <a:rPr lang="en-US" sz="2400" smtClean="0">
                <a:latin typeface="Times New Roman" pitchFamily="18" charset="0"/>
                <a:cs typeface="Times New Roman" pitchFamily="18" charset="0"/>
              </a:rPr>
              <a:t>represented  </a:t>
            </a:r>
            <a:r>
              <a:rPr lang="en-US" sz="2400" dirty="0" smtClean="0">
                <a:latin typeface="Times New Roman" pitchFamily="18" charset="0"/>
                <a:cs typeface="Times New Roman" pitchFamily="18" charset="0"/>
              </a:rPr>
              <a:t>in writing by commas.</a:t>
            </a:r>
          </a:p>
          <a:p>
            <a:pPr>
              <a:buFont typeface="Wingdings" pitchFamily="2" charset="2"/>
              <a:buChar char="Ø"/>
              <a:defRPr/>
            </a:pPr>
            <a:r>
              <a:rPr lang="en-US" sz="2400" dirty="0" smtClean="0">
                <a:latin typeface="Times New Roman" pitchFamily="18" charset="0"/>
                <a:cs typeface="Times New Roman" pitchFamily="18" charset="0"/>
              </a:rPr>
              <a:t>Semicolons, colons, dashes and parentheses (round brackets) represent pauses and tone changes made for more specialized structures within a sentence. </a:t>
            </a:r>
          </a:p>
          <a:p>
            <a:pPr>
              <a:buNone/>
              <a:defRPr/>
            </a:pPr>
            <a:r>
              <a:rPr lang="en-US" sz="2400" dirty="0" smtClean="0">
                <a:latin typeface="Times New Roman" pitchFamily="18" charset="0"/>
                <a:cs typeface="Times New Roman" pitchFamily="18" charset="0"/>
              </a:rPr>
              <a:t> </a:t>
            </a:r>
          </a:p>
          <a:p>
            <a:pPr>
              <a:buFont typeface="Wingdings" pitchFamily="2" charset="2"/>
              <a:buChar char="Ø"/>
              <a:defRPr/>
            </a:pPr>
            <a:endParaRPr lang="en-US" sz="2400" dirty="0" smtClean="0">
              <a:latin typeface="Times New Roman" pitchFamily="18" charset="0"/>
              <a:cs typeface="Times New Roman" pitchFamily="18" charset="0"/>
            </a:endParaRPr>
          </a:p>
          <a:p>
            <a:pPr>
              <a:buFont typeface="Wingdings" pitchFamily="2" charset="2"/>
              <a:buNone/>
              <a:defRPr/>
            </a:pPr>
            <a:endParaRPr lang="en-US" sz="2400" dirty="0" smtClean="0">
              <a:latin typeface="Times New Roman" pitchFamily="18" charset="0"/>
              <a:cs typeface="Times New Roman" pitchFamily="18" charset="0"/>
            </a:endParaRPr>
          </a:p>
          <a:p>
            <a:pPr>
              <a:buFont typeface="Wingdings" pitchFamily="2" charset="2"/>
              <a:buNone/>
              <a:defRPr/>
            </a:pPr>
            <a:endParaRPr lang="en-US" sz="2400" dirty="0" smtClean="0">
              <a:latin typeface="Times New Roman" pitchFamily="18" charset="0"/>
              <a:cs typeface="Times New Roman" pitchFamily="18" charset="0"/>
            </a:endParaRPr>
          </a:p>
          <a:p>
            <a:pPr>
              <a:buFont typeface="Wingdings" pitchFamily="2" charset="2"/>
              <a:buNone/>
              <a:defRPr/>
            </a:pPr>
            <a:endParaRPr lang="en-US" sz="2400" dirty="0" smtClean="0">
              <a:latin typeface="Times New Roman" pitchFamily="18" charset="0"/>
              <a:cs typeface="Times New Roman" pitchFamily="18" charset="0"/>
            </a:endParaRPr>
          </a:p>
          <a:p>
            <a:pPr>
              <a:buFont typeface="Wingdings" pitchFamily="2" charset="2"/>
              <a:buNone/>
              <a:defRPr/>
            </a:pPr>
            <a:r>
              <a:rPr lang="en-US" sz="2400" dirty="0" smtClean="0">
                <a:latin typeface="Times New Roman" pitchFamily="18" charset="0"/>
                <a:cs typeface="Times New Roman" pitchFamily="18" charset="0"/>
              </a:rPr>
              <a:t> 		</a:t>
            </a:r>
          </a:p>
          <a:p>
            <a:pPr>
              <a:buFont typeface="Wingdings" pitchFamily="2" charset="2"/>
              <a:buNone/>
              <a:defRPr/>
            </a:pPr>
            <a:endParaRPr lang="en-US" sz="2400" dirty="0">
              <a:latin typeface="Times New Roman" pitchFamily="18" charset="0"/>
              <a:cs typeface="Times New Roman" pitchFamily="18" charset="0"/>
            </a:endParaRPr>
          </a:p>
        </p:txBody>
      </p:sp>
      <p:cxnSp>
        <p:nvCxnSpPr>
          <p:cNvPr id="57348" name="Straight Arrow Connector 7"/>
          <p:cNvCxnSpPr>
            <a:cxnSpLocks noChangeShapeType="1"/>
          </p:cNvCxnSpPr>
          <p:nvPr/>
        </p:nvCxnSpPr>
        <p:spPr bwMode="auto">
          <a:xfrm>
            <a:off x="642938" y="1714500"/>
            <a:ext cx="428625" cy="1588"/>
          </a:xfrm>
          <a:prstGeom prst="straightConnector1">
            <a:avLst/>
          </a:prstGeom>
          <a:noFill/>
          <a:ln w="9525" algn="ctr">
            <a:solidFill>
              <a:schemeClr val="tx1"/>
            </a:solidFill>
            <a:round/>
            <a:headEnd/>
            <a:tailEnd type="arrow" w="med" len="med"/>
          </a:ln>
        </p:spPr>
      </p:cxnSp>
    </p:spTree>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 y="228600"/>
            <a:ext cx="8772525" cy="6477000"/>
          </a:xfrm>
        </p:spPr>
        <p:txBody>
          <a:bodyPr>
            <a:noAutofit/>
          </a:bodyPr>
          <a:lstStyle/>
          <a:p>
            <a:pPr>
              <a:buFont typeface="Wingdings" pitchFamily="2" charset="2"/>
              <a:buChar char="Ø"/>
              <a:defRPr/>
            </a:pPr>
            <a:r>
              <a:rPr lang="en-US" sz="2400" dirty="0" smtClean="0">
                <a:latin typeface="Garamond" pitchFamily="18" charset="0"/>
              </a:rPr>
              <a:t>A full stop represents the falling tone and longer pause that comes on the completion of a statement, and a question mark shows the rising tone a speaker uses when wanting a response from the hearer. An exclamation mark indicates the raise voice and shaper delivery used for a command, a shout of amazement, and so on.</a:t>
            </a:r>
          </a:p>
          <a:p>
            <a:pPr>
              <a:buFont typeface="Wingdings" pitchFamily="2" charset="2"/>
              <a:buChar char="Ø"/>
              <a:defRPr/>
            </a:pPr>
            <a:r>
              <a:rPr lang="en-US" sz="2400" b="1" u="sng" dirty="0" smtClean="0">
                <a:latin typeface="Garamond" pitchFamily="18" charset="0"/>
              </a:rPr>
              <a:t>Other sings: </a:t>
            </a:r>
            <a:r>
              <a:rPr lang="en-US" sz="2400" dirty="0" smtClean="0">
                <a:latin typeface="Garamond" pitchFamily="18" charset="0"/>
              </a:rPr>
              <a:t>Hyphens are a good example of reader guidance. A reader may be puzzled at first sight by seeing something such as a series of four forty unit grammar workbooks, but if the text reads a series of four forty-unit grammar workbooks, the meaning is immediately clearer, and reading is faster and more fluent as a result.</a:t>
            </a:r>
          </a:p>
          <a:p>
            <a:pPr>
              <a:buFont typeface="Wingdings" pitchFamily="2" charset="2"/>
              <a:buChar char="Ø"/>
              <a:defRPr/>
            </a:pPr>
            <a:r>
              <a:rPr lang="en-US" sz="2400" dirty="0" smtClean="0">
                <a:latin typeface="Garamond" pitchFamily="18" charset="0"/>
              </a:rPr>
              <a:t>Apostrophes have more than one function. </a:t>
            </a:r>
          </a:p>
          <a:p>
            <a:pPr>
              <a:buNone/>
              <a:defRPr/>
            </a:pPr>
            <a:r>
              <a:rPr lang="en-US" sz="2400" dirty="0" smtClean="0">
                <a:latin typeface="Garamond" pitchFamily="18" charset="0"/>
              </a:rPr>
              <a:t>They show possession:         example: The boy’s room   they boys’ room</a:t>
            </a:r>
          </a:p>
          <a:p>
            <a:pPr>
              <a:buNone/>
              <a:defRPr/>
            </a:pPr>
            <a:r>
              <a:rPr lang="en-US" sz="2400" dirty="0" smtClean="0">
                <a:latin typeface="Garamond" pitchFamily="18" charset="0"/>
              </a:rPr>
              <a:t>The possessive apostrophe distinguishes between plurals (boys) and possessive forms (boys’).</a:t>
            </a:r>
          </a:p>
          <a:p>
            <a:pPr>
              <a:buNone/>
              <a:defRPr/>
            </a:pPr>
            <a:r>
              <a:rPr lang="en-US" sz="2400" dirty="0" smtClean="0">
                <a:latin typeface="Garamond" pitchFamily="18" charset="0"/>
              </a:rPr>
              <a:t>Apostrophe also show the omission of letters.</a:t>
            </a:r>
          </a:p>
          <a:p>
            <a:pPr>
              <a:buNone/>
              <a:defRPr/>
            </a:pPr>
            <a:r>
              <a:rPr lang="en-US" sz="2400" dirty="0" smtClean="0">
                <a:latin typeface="Garamond" pitchFamily="18" charset="0"/>
              </a:rPr>
              <a:t>Ex: I’ll (will) let you know when I’ve (have) finished. </a:t>
            </a:r>
          </a:p>
          <a:p>
            <a:pPr>
              <a:buFont typeface="Wingdings" pitchFamily="2" charset="2"/>
              <a:buChar char="Ø"/>
              <a:defRPr/>
            </a:pPr>
            <a:endParaRPr lang="en-US" sz="2400" dirty="0" smtClean="0">
              <a:latin typeface="Garamond" pitchFamily="18" charset="0"/>
            </a:endParaRPr>
          </a:p>
          <a:p>
            <a:pPr>
              <a:buNone/>
              <a:defRPr/>
            </a:pPr>
            <a:endParaRPr lang="en-US" sz="2400" dirty="0" smtClean="0">
              <a:latin typeface="Garamond" pitchFamily="18" charset="0"/>
            </a:endParaRPr>
          </a:p>
          <a:p>
            <a:pPr>
              <a:buNone/>
              <a:defRPr/>
            </a:pPr>
            <a:r>
              <a:rPr lang="en-US" sz="2400" dirty="0" smtClean="0">
                <a:latin typeface="Garamond" pitchFamily="18" charset="0"/>
              </a:rPr>
              <a:t>   </a:t>
            </a:r>
            <a:endParaRPr lang="en-US" sz="2400" dirty="0">
              <a:latin typeface="Garamond" pitchFamily="18" charset="0"/>
            </a:endParaRPr>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marL="609600" indent="-609600">
              <a:buNone/>
              <a:defRPr/>
            </a:pPr>
            <a:endParaRPr lang="en-US" sz="2400" dirty="0" smtClean="0">
              <a:latin typeface="Times New Roman" pitchFamily="18" charset="0"/>
              <a:cs typeface="Times New Roman" pitchFamily="18" charset="0"/>
            </a:endParaRPr>
          </a:p>
          <a:p>
            <a:pPr marL="609600" indent="-609600">
              <a:buNone/>
              <a:defRPr/>
            </a:pPr>
            <a:endParaRPr lang="en-US" sz="2400" dirty="0" smtClean="0">
              <a:latin typeface="Times New Roman" pitchFamily="18" charset="0"/>
              <a:cs typeface="Times New Roman" pitchFamily="18" charset="0"/>
            </a:endParaRPr>
          </a:p>
          <a:p>
            <a:pPr marL="609600" indent="-609600">
              <a:buNone/>
              <a:defRPr/>
            </a:pPr>
            <a:r>
              <a:rPr lang="en-US" sz="2400" dirty="0" smtClean="0">
                <a:latin typeface="Times New Roman" pitchFamily="18" charset="0"/>
                <a:cs typeface="Times New Roman" pitchFamily="18" charset="0"/>
              </a:rPr>
              <a:t>They also give guidance on pronunciation: for example: well come but hell stay would mislead the reader initially into mispronunciation. With the apostrophes in place (We’ll come but he’ll stay here), the reader can see clearly what the pronunciation is.</a:t>
            </a:r>
          </a:p>
          <a:p>
            <a:pPr marL="609600" indent="-609600">
              <a:buNone/>
              <a:defRPr/>
            </a:pPr>
            <a:r>
              <a:rPr lang="en-US" sz="2400" dirty="0" smtClean="0">
                <a:latin typeface="Times New Roman" pitchFamily="18" charset="0"/>
                <a:cs typeface="Times New Roman" pitchFamily="18" charset="0"/>
              </a:rPr>
              <a:t>Reference: Focus on Grammar (Anne Seaton)</a:t>
            </a:r>
          </a:p>
          <a:p>
            <a:pPr marL="609600" indent="-609600">
              <a:buNone/>
              <a:defRPr/>
            </a:pPr>
            <a:endParaRPr lang="en-US" sz="2400" dirty="0" smtClean="0">
              <a:latin typeface="Times New Roman" pitchFamily="18" charset="0"/>
              <a:cs typeface="Times New Roman" pitchFamily="18" charset="0"/>
            </a:endParaRPr>
          </a:p>
          <a:p>
            <a:pPr marL="609600" indent="-609600">
              <a:buNone/>
              <a:defRPr/>
            </a:pPr>
            <a:r>
              <a:rPr lang="en-US" sz="2400" dirty="0" smtClean="0">
                <a:latin typeface="Times New Roman" pitchFamily="18" charset="0"/>
                <a:cs typeface="Times New Roman" pitchFamily="18" charset="0"/>
              </a:rPr>
              <a:t>The use of punctuation marks in writing so that people can see when a sentence begins and finishes, that something is a question, etc and make the sentence clear, easy, understandable and readable.</a:t>
            </a:r>
          </a:p>
          <a:p>
            <a:pPr marL="609600" indent="-609600">
              <a:buNone/>
              <a:defRPr/>
            </a:pPr>
            <a:r>
              <a:rPr lang="en-US" sz="2400" dirty="0" smtClean="0">
                <a:latin typeface="Times New Roman" pitchFamily="18" charset="0"/>
                <a:cs typeface="Times New Roman" pitchFamily="18" charset="0"/>
              </a:rPr>
              <a:t>Marks used in punctuation are called punctuation marks. (CALD)</a:t>
            </a:r>
          </a:p>
          <a:p>
            <a:pPr marL="609600" indent="-609600">
              <a:buNone/>
              <a:defRPr/>
            </a:pPr>
            <a:endParaRPr lang="en-US" sz="2400" dirty="0" smtClean="0">
              <a:latin typeface="Times New Roman" pitchFamily="18" charset="0"/>
              <a:cs typeface="Times New Roman" pitchFamily="18" charset="0"/>
            </a:endParaRPr>
          </a:p>
          <a:p>
            <a:pPr marL="609600" indent="-609600">
              <a:buNone/>
              <a:defRPr/>
            </a:pPr>
            <a:endParaRPr lang="en-US" sz="2400" dirty="0">
              <a:latin typeface="Times New Roman" pitchFamily="18" charset="0"/>
              <a:cs typeface="Times New Roman" pitchFamily="18" charset="0"/>
            </a:endParaRPr>
          </a:p>
          <a:p>
            <a:pPr marL="609600" indent="-609600">
              <a:buNone/>
              <a:defRPr/>
            </a:pPr>
            <a:endParaRPr lang="en-US" sz="2400" dirty="0" smtClean="0">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75" y="214313"/>
            <a:ext cx="8858250" cy="7939087"/>
          </a:xfrm>
        </p:spPr>
        <p:txBody>
          <a:bodyPr>
            <a:noAutofit/>
          </a:bodyPr>
          <a:lstStyle/>
          <a:p>
            <a:pPr marL="609600" indent="-609600" eaLnBrk="1" hangingPunct="1">
              <a:buFont typeface="Wingdings" pitchFamily="2" charset="2"/>
              <a:buNone/>
              <a:defRPr/>
            </a:pPr>
            <a:r>
              <a:rPr lang="en-US" dirty="0" smtClean="0">
                <a:latin typeface="Garamond" pitchFamily="18" charset="0"/>
              </a:rPr>
              <a:t>PUNCTUATION MARKS</a:t>
            </a:r>
          </a:p>
          <a:p>
            <a:pPr marL="609600" indent="-609600" eaLnBrk="1" hangingPunct="1">
              <a:buFont typeface="Wingdings" pitchFamily="2" charset="2"/>
              <a:buNone/>
              <a:defRPr/>
            </a:pPr>
            <a:r>
              <a:rPr lang="en-US" dirty="0" smtClean="0">
                <a:latin typeface="Garamond" pitchFamily="18" charset="0"/>
              </a:rPr>
              <a:t>                                    STOPS ( </a:t>
            </a:r>
            <a:r>
              <a:rPr lang="en-US" sz="2400" dirty="0" smtClean="0">
                <a:latin typeface="Garamond" pitchFamily="18" charset="0"/>
              </a:rPr>
              <a:t>full stops, question marks, 						exclamation marks) </a:t>
            </a: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r>
              <a:rPr lang="en-US" sz="2400" dirty="0" smtClean="0">
                <a:latin typeface="Garamond" pitchFamily="18" charset="0"/>
              </a:rPr>
              <a:t>                                                </a:t>
            </a:r>
            <a:r>
              <a:rPr lang="en-US" dirty="0" smtClean="0">
                <a:latin typeface="Garamond" pitchFamily="18" charset="0"/>
              </a:rPr>
              <a:t>PAUSES (</a:t>
            </a:r>
            <a:r>
              <a:rPr lang="en-US" sz="2400" dirty="0" smtClean="0">
                <a:latin typeface="Garamond" pitchFamily="18" charset="0"/>
              </a:rPr>
              <a:t> commas, semicolons, 								colons)</a:t>
            </a: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endParaRPr lang="en-US" sz="2400" dirty="0" smtClean="0">
              <a:latin typeface="Garamond" pitchFamily="18" charset="0"/>
            </a:endParaRPr>
          </a:p>
          <a:p>
            <a:pPr marL="609600" indent="-609600" eaLnBrk="1" hangingPunct="1">
              <a:buFont typeface="Wingdings" pitchFamily="2" charset="2"/>
              <a:buNone/>
              <a:defRPr/>
            </a:pPr>
            <a:r>
              <a:rPr lang="en-US" sz="2400" dirty="0" smtClean="0">
                <a:latin typeface="Garamond" pitchFamily="18" charset="0"/>
              </a:rPr>
              <a:t>                                                </a:t>
            </a:r>
            <a:r>
              <a:rPr lang="en-US" sz="3000" dirty="0" smtClean="0">
                <a:latin typeface="Garamond" pitchFamily="18" charset="0"/>
              </a:rPr>
              <a:t>FURTHER CLARIF. (</a:t>
            </a:r>
            <a:r>
              <a:rPr lang="en-US" sz="2400" dirty="0" smtClean="0">
                <a:latin typeface="Garamond" pitchFamily="18" charset="0"/>
              </a:rPr>
              <a:t>parenthesis,           			dashes, hyphens, apostrophes, quotation marks)</a:t>
            </a:r>
          </a:p>
          <a:p>
            <a:pPr marL="609600" indent="-609600" eaLnBrk="1" hangingPunct="1">
              <a:buFont typeface="Wingdings" pitchFamily="2" charset="2"/>
              <a:buNone/>
              <a:defRPr/>
            </a:pPr>
            <a:r>
              <a:rPr lang="en-US" sz="2400" dirty="0" smtClean="0">
                <a:latin typeface="Garamond" pitchFamily="18" charset="0"/>
              </a:rPr>
              <a:t>                                             </a:t>
            </a:r>
            <a:r>
              <a:rPr lang="en-US" sz="3000" dirty="0" smtClean="0">
                <a:latin typeface="Garamond" pitchFamily="18" charset="0"/>
              </a:rPr>
              <a:t>  </a:t>
            </a:r>
            <a:endParaRPr lang="en-US" dirty="0" smtClean="0">
              <a:latin typeface="Garamond" pitchFamily="18" charset="0"/>
            </a:endParaRPr>
          </a:p>
          <a:p>
            <a:pPr marL="609600" indent="-609600" eaLnBrk="1" hangingPunct="1">
              <a:buFont typeface="Wingdings" pitchFamily="2" charset="2"/>
              <a:buNone/>
              <a:defRPr/>
            </a:pPr>
            <a:endParaRPr lang="en-US" dirty="0" smtClean="0">
              <a:latin typeface="Garamond" pitchFamily="18" charset="0"/>
            </a:endParaRPr>
          </a:p>
          <a:p>
            <a:pPr marL="609600" indent="-609600" eaLnBrk="1" hangingPunct="1">
              <a:buFont typeface="Wingdings" pitchFamily="2" charset="2"/>
              <a:buNone/>
              <a:defRPr/>
            </a:pPr>
            <a:endParaRPr lang="en-US" dirty="0" smtClean="0">
              <a:latin typeface="Garamond" pitchFamily="18" charset="0"/>
            </a:endParaRPr>
          </a:p>
          <a:p>
            <a:pPr marL="609600" indent="-609600" eaLnBrk="1" hangingPunct="1">
              <a:buFont typeface="Wingdings" pitchFamily="2" charset="2"/>
              <a:buNone/>
              <a:defRPr/>
            </a:pPr>
            <a:endParaRPr lang="en-US" dirty="0" smtClean="0">
              <a:latin typeface="Garamond" pitchFamily="18" charset="0"/>
            </a:endParaRPr>
          </a:p>
          <a:p>
            <a:pPr marL="609600" indent="-609600" eaLnBrk="1" hangingPunct="1">
              <a:buFont typeface="Wingdings" pitchFamily="2" charset="2"/>
              <a:buNone/>
              <a:defRPr/>
            </a:pPr>
            <a:r>
              <a:rPr lang="en-US" dirty="0" smtClean="0">
                <a:latin typeface="Garamond" pitchFamily="18" charset="0"/>
              </a:rPr>
              <a:t>                                            </a:t>
            </a:r>
          </a:p>
          <a:p>
            <a:pPr marL="609600" indent="-609600" eaLnBrk="1" hangingPunct="1">
              <a:buFont typeface="Wingdings" pitchFamily="2" charset="2"/>
              <a:buNone/>
              <a:defRPr/>
            </a:pPr>
            <a:r>
              <a:rPr lang="en-US" dirty="0" smtClean="0">
                <a:latin typeface="Garamond" pitchFamily="18" charset="0"/>
              </a:rPr>
              <a:t>                                          </a:t>
            </a:r>
            <a:endParaRPr lang="en-US" dirty="0">
              <a:latin typeface="Garamond" pitchFamily="18" charset="0"/>
            </a:endParaRPr>
          </a:p>
        </p:txBody>
      </p:sp>
      <p:cxnSp>
        <p:nvCxnSpPr>
          <p:cNvPr id="8" name="Straight Connector 7"/>
          <p:cNvCxnSpPr/>
          <p:nvPr/>
        </p:nvCxnSpPr>
        <p:spPr>
          <a:xfrm rot="5400000">
            <a:off x="-1675606" y="3581400"/>
            <a:ext cx="5028406" cy="794"/>
          </a:xfrm>
          <a:prstGeom prst="line">
            <a:avLst/>
          </a:prstGeom>
        </p:spPr>
        <p:style>
          <a:lnRef idx="3">
            <a:schemeClr val="accent2"/>
          </a:lnRef>
          <a:fillRef idx="0">
            <a:schemeClr val="accent2"/>
          </a:fillRef>
          <a:effectRef idx="2">
            <a:schemeClr val="accent2"/>
          </a:effectRef>
          <a:fontRef idx="minor">
            <a:schemeClr val="tx1"/>
          </a:fontRef>
        </p:style>
      </p:cxnSp>
      <p:cxnSp>
        <p:nvCxnSpPr>
          <p:cNvPr id="14" name="Straight Arrow Connector 13"/>
          <p:cNvCxnSpPr/>
          <p:nvPr/>
        </p:nvCxnSpPr>
        <p:spPr>
          <a:xfrm>
            <a:off x="838200" y="1066800"/>
            <a:ext cx="2971800" cy="15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5" name="Straight Arrow Connector 14"/>
          <p:cNvCxnSpPr/>
          <p:nvPr/>
        </p:nvCxnSpPr>
        <p:spPr>
          <a:xfrm>
            <a:off x="838200" y="3733800"/>
            <a:ext cx="29718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p:nvPr/>
        </p:nvCxnSpPr>
        <p:spPr>
          <a:xfrm>
            <a:off x="838200" y="6096000"/>
            <a:ext cx="2971800" cy="1588"/>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p:cover dir="l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000" b="1" dirty="0" smtClean="0"/>
              <a:t>1. Stops (The full stop, the question mark and the exclamation mark)</a:t>
            </a:r>
            <a:endParaRPr lang="en-US" sz="3000" b="1" dirty="0"/>
          </a:p>
        </p:txBody>
      </p:sp>
      <p:sp>
        <p:nvSpPr>
          <p:cNvPr id="3" name="Content Placeholder 2"/>
          <p:cNvSpPr>
            <a:spLocks noGrp="1"/>
          </p:cNvSpPr>
          <p:nvPr>
            <p:ph idx="1"/>
          </p:nvPr>
        </p:nvSpPr>
        <p:spPr>
          <a:xfrm>
            <a:off x="152400" y="1295400"/>
            <a:ext cx="8839200" cy="5410200"/>
          </a:xfrm>
        </p:spPr>
        <p:txBody>
          <a:bodyPr>
            <a:normAutofit/>
          </a:bodyPr>
          <a:lstStyle/>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1. Full stop: has two main purposes: to mark the end of a sentence and to mark an abbreviation.</a:t>
            </a:r>
          </a:p>
          <a:p>
            <a:pPr>
              <a:buNone/>
            </a:pPr>
            <a:r>
              <a:rPr lang="en-US" sz="2400" dirty="0" smtClean="0">
                <a:latin typeface="Times New Roman" pitchFamily="18" charset="0"/>
                <a:cs typeface="Times New Roman" pitchFamily="18" charset="0"/>
              </a:rPr>
              <a:t>Example: </a:t>
            </a:r>
          </a:p>
          <a:p>
            <a:pPr>
              <a:buNone/>
            </a:pPr>
            <a:r>
              <a:rPr lang="en-US" sz="2400" dirty="0" smtClean="0">
                <a:latin typeface="Times New Roman" pitchFamily="18" charset="0"/>
                <a:cs typeface="Times New Roman" pitchFamily="18" charset="0"/>
              </a:rPr>
              <a:t>He is still asleep.</a:t>
            </a:r>
          </a:p>
          <a:p>
            <a:pPr>
              <a:buNone/>
            </a:pPr>
            <a:r>
              <a:rPr lang="en-US" sz="2400" dirty="0" smtClean="0">
                <a:latin typeface="Times New Roman" pitchFamily="18" charset="0"/>
                <a:cs typeface="Times New Roman" pitchFamily="18" charset="0"/>
              </a:rPr>
              <a:t>Please don’t be late.</a:t>
            </a:r>
          </a:p>
          <a:p>
            <a:pPr>
              <a:buNone/>
            </a:pPr>
            <a:r>
              <a:rPr lang="en-US" sz="2400" dirty="0" smtClean="0">
                <a:latin typeface="Times New Roman" pitchFamily="18" charset="0"/>
                <a:cs typeface="Times New Roman" pitchFamily="18" charset="0"/>
              </a:rPr>
              <a:t>It’s raining heavily.</a:t>
            </a:r>
          </a:p>
          <a:p>
            <a:pPr>
              <a:buNone/>
            </a:pPr>
            <a:r>
              <a:rPr lang="en-US" sz="2400" dirty="0" smtClean="0">
                <a:latin typeface="Times New Roman" pitchFamily="18" charset="0"/>
                <a:cs typeface="Times New Roman" pitchFamily="18" charset="0"/>
              </a:rPr>
              <a:t>I always wake up early. I like to work before breakfast.</a:t>
            </a:r>
          </a:p>
          <a:p>
            <a:pPr>
              <a:buNone/>
            </a:pPr>
            <a:r>
              <a:rPr lang="en-US" sz="2400" dirty="0" smtClean="0">
                <a:latin typeface="Times New Roman" pitchFamily="18" charset="0"/>
                <a:cs typeface="Times New Roman" pitchFamily="18" charset="0"/>
              </a:rPr>
              <a:t>To separate two sentences, a full stop is used ,not a comma.</a:t>
            </a:r>
          </a:p>
          <a:p>
            <a:pPr>
              <a:buNone/>
            </a:pPr>
            <a:r>
              <a:rPr lang="en-US" sz="2400" dirty="0" smtClean="0">
                <a:latin typeface="Times New Roman" pitchFamily="18" charset="0"/>
                <a:cs typeface="Times New Roman" pitchFamily="18" charset="0"/>
              </a:rPr>
              <a:t>Furthermore, a colon and a semi-colon may also be appropriate to splice or join two or more sentences.</a:t>
            </a:r>
          </a:p>
        </p:txBody>
      </p:sp>
    </p:spTree>
  </p:cSld>
  <p:clrMapOvr>
    <a:masterClrMapping/>
  </p:clrMapOvr>
  <p:transition>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pPr algn="l"/>
            <a:r>
              <a:rPr lang="en-US" sz="4000" b="1" dirty="0" smtClean="0"/>
              <a:t>Cont…</a:t>
            </a:r>
            <a:endParaRPr lang="en-US" sz="3000" b="1" dirty="0"/>
          </a:p>
        </p:txBody>
      </p:sp>
      <p:sp>
        <p:nvSpPr>
          <p:cNvPr id="3" name="Content Placeholder 2"/>
          <p:cNvSpPr>
            <a:spLocks noGrp="1"/>
          </p:cNvSpPr>
          <p:nvPr>
            <p:ph idx="1"/>
          </p:nvPr>
        </p:nvSpPr>
        <p:spPr>
          <a:xfrm>
            <a:off x="152400" y="609600"/>
            <a:ext cx="8839200" cy="6096000"/>
          </a:xfrm>
        </p:spPr>
        <p:txBody>
          <a:bodyPr>
            <a:normAutofit/>
          </a:bodyPr>
          <a:lstStyle/>
          <a:p>
            <a:pPr>
              <a:buNone/>
            </a:pPr>
            <a:endParaRPr lang="en-US" sz="2400" b="1" u="sng" dirty="0" smtClean="0">
              <a:latin typeface="Times New Roman" pitchFamily="18" charset="0"/>
              <a:cs typeface="Times New Roman" pitchFamily="18" charset="0"/>
            </a:endParaRPr>
          </a:p>
          <a:p>
            <a:pPr>
              <a:buNone/>
            </a:pPr>
            <a:r>
              <a:rPr lang="en-US" sz="2400" b="1" u="sng" dirty="0" smtClean="0">
                <a:latin typeface="Times New Roman" pitchFamily="18" charset="0"/>
                <a:cs typeface="Times New Roman" pitchFamily="18" charset="0"/>
              </a:rPr>
              <a:t>Full stop in abbreviations:</a:t>
            </a:r>
          </a:p>
          <a:p>
            <a:pPr>
              <a:buNone/>
            </a:pPr>
            <a:r>
              <a:rPr lang="en-US" sz="2400" dirty="0" smtClean="0">
                <a:latin typeface="Times New Roman" pitchFamily="18" charset="0"/>
                <a:cs typeface="Times New Roman" pitchFamily="18" charset="0"/>
              </a:rPr>
              <a:t>Some words that have been shortened are written with full stops at the end. But which of them need full stop?  The principle nowadays is to use stops only where they are needed for clarity.</a:t>
            </a:r>
          </a:p>
          <a:p>
            <a:pPr marL="457200" indent="-457200">
              <a:buAutoNum type="arabicPeriod"/>
            </a:pPr>
            <a:r>
              <a:rPr lang="en-US" sz="2400" dirty="0" smtClean="0">
                <a:latin typeface="Times New Roman" pitchFamily="18" charset="0"/>
                <a:cs typeface="Times New Roman" pitchFamily="18" charset="0"/>
              </a:rPr>
              <a:t>Abbreviations that include the final letter of the abbreviated word are usually written with a point in Am E and without a point in Br E.</a:t>
            </a:r>
          </a:p>
          <a:p>
            <a:pPr marL="457200" indent="-457200">
              <a:buNone/>
            </a:pPr>
            <a:endParaRPr lang="en-US" sz="2400" dirty="0" smtClean="0">
              <a:latin typeface="Times New Roman" pitchFamily="18" charset="0"/>
              <a:cs typeface="Times New Roman" pitchFamily="18" charset="0"/>
            </a:endParaRPr>
          </a:p>
          <a:p>
            <a:pPr marL="457200" indent="-457200">
              <a:buNone/>
            </a:pPr>
            <a:r>
              <a:rPr lang="en-US" sz="2400" dirty="0" smtClean="0">
                <a:latin typeface="Times New Roman" pitchFamily="18" charset="0"/>
                <a:cs typeface="Times New Roman" pitchFamily="18" charset="0"/>
              </a:rPr>
              <a:t>Example: </a:t>
            </a:r>
            <a:r>
              <a:rPr lang="en-US" sz="2400" b="1" dirty="0" smtClean="0">
                <a:latin typeface="Times New Roman" pitchFamily="18" charset="0"/>
                <a:cs typeface="Times New Roman" pitchFamily="18" charset="0"/>
              </a:rPr>
              <a:t>Mr. </a:t>
            </a:r>
            <a:r>
              <a:rPr lang="en-US" sz="2400" dirty="0" smtClean="0">
                <a:latin typeface="Times New Roman" pitchFamily="18" charset="0"/>
                <a:cs typeface="Times New Roman" pitchFamily="18" charset="0"/>
              </a:rPr>
              <a:t>Thomson,	</a:t>
            </a:r>
            <a:r>
              <a:rPr lang="en-US" sz="2400" b="1" dirty="0" smtClean="0">
                <a:latin typeface="Times New Roman" pitchFamily="18" charset="0"/>
                <a:cs typeface="Times New Roman" pitchFamily="18" charset="0"/>
              </a:rPr>
              <a:t>Mrs. </a:t>
            </a:r>
            <a:r>
              <a:rPr lang="en-US" sz="2400" dirty="0" smtClean="0">
                <a:latin typeface="Times New Roman" pitchFamily="18" charset="0"/>
                <a:cs typeface="Times New Roman" pitchFamily="18" charset="0"/>
              </a:rPr>
              <a:t>Logan 	</a:t>
            </a:r>
            <a:r>
              <a:rPr lang="en-US" sz="2400" b="1" dirty="0" smtClean="0">
                <a:latin typeface="Times New Roman" pitchFamily="18" charset="0"/>
                <a:cs typeface="Times New Roman" pitchFamily="18" charset="0"/>
              </a:rPr>
              <a:t>Dr. </a:t>
            </a:r>
            <a:r>
              <a:rPr lang="en-US" sz="2400" dirty="0" err="1" smtClean="0">
                <a:latin typeface="Times New Roman" pitchFamily="18" charset="0"/>
                <a:cs typeface="Times New Roman" pitchFamily="18" charset="0"/>
              </a:rPr>
              <a:t>Rafi</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St.</a:t>
            </a:r>
            <a:r>
              <a:rPr lang="en-US" sz="2400" dirty="0" smtClean="0">
                <a:latin typeface="Times New Roman" pitchFamily="18" charset="0"/>
                <a:cs typeface="Times New Roman" pitchFamily="18" charset="0"/>
              </a:rPr>
              <a:t>1  </a:t>
            </a:r>
          </a:p>
          <a:p>
            <a:pPr marL="457200" indent="-457200">
              <a:buNone/>
            </a:pPr>
            <a:r>
              <a:rPr lang="en-US" sz="2400" dirty="0" smtClean="0">
                <a:latin typeface="Times New Roman" pitchFamily="18" charset="0"/>
                <a:cs typeface="Times New Roman" pitchFamily="18" charset="0"/>
              </a:rPr>
              <a:t>English </a:t>
            </a:r>
            <a:r>
              <a:rPr lang="en-US" sz="2400" b="1" dirty="0" smtClean="0">
                <a:latin typeface="Times New Roman" pitchFamily="18" charset="0"/>
                <a:cs typeface="Times New Roman" pitchFamily="18" charset="0"/>
              </a:rPr>
              <a:t>Dept.</a:t>
            </a:r>
            <a:r>
              <a:rPr lang="en-US" sz="2400" dirty="0" smtClean="0">
                <a:latin typeface="Times New Roman" pitchFamily="18" charset="0"/>
                <a:cs typeface="Times New Roman" pitchFamily="18" charset="0"/>
              </a:rPr>
              <a:t> is on the third floor.</a:t>
            </a:r>
          </a:p>
          <a:p>
            <a:pPr marL="457200" indent="-457200">
              <a:buNone/>
            </a:pPr>
            <a:endParaRPr lang="en-US" sz="2400" dirty="0" smtClean="0">
              <a:latin typeface="Times New Roman" pitchFamily="18" charset="0"/>
              <a:cs typeface="Times New Roman" pitchFamily="18" charset="0"/>
            </a:endParaRPr>
          </a:p>
          <a:p>
            <a:pPr marL="457200" indent="-457200">
              <a:buNone/>
            </a:pPr>
            <a:r>
              <a:rPr lang="en-US" sz="2400" dirty="0" smtClean="0">
                <a:latin typeface="Times New Roman" pitchFamily="18" charset="0"/>
                <a:cs typeface="Times New Roman" pitchFamily="18" charset="0"/>
              </a:rPr>
              <a:t>2. 	People’s given names are sometimes reduced to initials. Full stops are often used after the initials, but are not essential. </a:t>
            </a:r>
            <a:endParaRPr lang="en-US" sz="2400" dirty="0">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pPr algn="l"/>
            <a:r>
              <a:rPr lang="en-US" sz="3500" b="1" dirty="0" smtClean="0"/>
              <a:t>Cont…</a:t>
            </a:r>
            <a:endParaRPr lang="en-US" sz="3500" b="1" dirty="0"/>
          </a:p>
        </p:txBody>
      </p:sp>
      <p:sp>
        <p:nvSpPr>
          <p:cNvPr id="3" name="Content Placeholder 2"/>
          <p:cNvSpPr>
            <a:spLocks noGrp="1"/>
          </p:cNvSpPr>
          <p:nvPr>
            <p:ph idx="1"/>
          </p:nvPr>
        </p:nvSpPr>
        <p:spPr>
          <a:xfrm>
            <a:off x="152400" y="914400"/>
            <a:ext cx="8763000" cy="5715000"/>
          </a:xfrm>
        </p:spPr>
        <p:txBody>
          <a:bodyPr>
            <a:normAutofit/>
          </a:bodyPr>
          <a:lstStyle/>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George Walker Bush	George W. Bush  or: George W Bush</a:t>
            </a:r>
          </a:p>
          <a:p>
            <a:pPr>
              <a:buNone/>
            </a:pPr>
            <a:r>
              <a:rPr lang="en-US" sz="2400" dirty="0" smtClean="0">
                <a:latin typeface="Times New Roman" pitchFamily="18" charset="0"/>
                <a:cs typeface="Times New Roman" pitchFamily="18" charset="0"/>
              </a:rPr>
              <a:t>Robert John Brown	Robert J. Brown  or: Robert J Brown</a:t>
            </a:r>
          </a:p>
          <a:p>
            <a:pPr>
              <a:buNone/>
            </a:pPr>
            <a:r>
              <a:rPr lang="en-US" sz="2400" dirty="0" smtClean="0">
                <a:latin typeface="Times New Roman" pitchFamily="18" charset="0"/>
                <a:cs typeface="Times New Roman" pitchFamily="18" charset="0"/>
              </a:rPr>
              <a:t>Mohammad </a:t>
            </a:r>
            <a:r>
              <a:rPr lang="en-US" sz="2400" dirty="0" err="1" smtClean="0">
                <a:latin typeface="Times New Roman" pitchFamily="18" charset="0"/>
                <a:cs typeface="Times New Roman" pitchFamily="18" charset="0"/>
              </a:rPr>
              <a:t>Younus</a:t>
            </a:r>
            <a:r>
              <a:rPr lang="en-US" sz="2400" dirty="0" smtClean="0">
                <a:latin typeface="Times New Roman" pitchFamily="18" charset="0"/>
                <a:cs typeface="Times New Roman" pitchFamily="18" charset="0"/>
              </a:rPr>
              <a:t> Khan  Mohammad Y. Khan	Mohammad…</a:t>
            </a:r>
          </a:p>
          <a:p>
            <a:pPr>
              <a:buNone/>
            </a:pPr>
            <a:endParaRPr lang="en-US" sz="2400" dirty="0" smtClean="0">
              <a:latin typeface="Times New Roman" pitchFamily="18" charset="0"/>
              <a:cs typeface="Times New Roman" pitchFamily="18" charset="0"/>
            </a:endParaRPr>
          </a:p>
          <a:p>
            <a:pPr marL="457200" indent="-457200">
              <a:buAutoNum type="arabicPeriod" startAt="3"/>
            </a:pPr>
            <a:r>
              <a:rPr lang="en-US" sz="2400" dirty="0" smtClean="0">
                <a:latin typeface="Times New Roman" pitchFamily="18" charset="0"/>
                <a:cs typeface="Times New Roman" pitchFamily="18" charset="0"/>
              </a:rPr>
              <a:t>Abbreviations of ordinal numbers are written without full stops.</a:t>
            </a:r>
          </a:p>
          <a:p>
            <a:pPr marL="457200" indent="-457200">
              <a:buNone/>
            </a:pPr>
            <a:r>
              <a:rPr lang="en-US" sz="2400" dirty="0" smtClean="0">
                <a:latin typeface="Times New Roman" pitchFamily="18" charset="0"/>
                <a:cs typeface="Times New Roman" pitchFamily="18" charset="0"/>
              </a:rPr>
              <a:t>Examples:  1</a:t>
            </a:r>
            <a:r>
              <a:rPr lang="en-US" sz="2400" baseline="30000" dirty="0" smtClean="0">
                <a:latin typeface="Times New Roman" pitchFamily="18" charset="0"/>
                <a:cs typeface="Times New Roman" pitchFamily="18" charset="0"/>
              </a:rPr>
              <a:t>st</a:t>
            </a:r>
            <a:r>
              <a:rPr lang="en-US" sz="2400" dirty="0" smtClean="0">
                <a:latin typeface="Times New Roman" pitchFamily="18" charset="0"/>
                <a:cs typeface="Times New Roman" pitchFamily="18" charset="0"/>
              </a:rPr>
              <a:t> 		2</a:t>
            </a:r>
            <a:r>
              <a:rPr lang="en-US" sz="2400" baseline="30000" dirty="0" smtClean="0">
                <a:latin typeface="Times New Roman" pitchFamily="18" charset="0"/>
                <a:cs typeface="Times New Roman" pitchFamily="18" charset="0"/>
              </a:rPr>
              <a:t>nd</a:t>
            </a:r>
            <a:r>
              <a:rPr lang="en-US" sz="2400" dirty="0" smtClean="0">
                <a:latin typeface="Times New Roman" pitchFamily="18" charset="0"/>
                <a:cs typeface="Times New Roman" pitchFamily="18" charset="0"/>
              </a:rPr>
              <a:t> 	3</a:t>
            </a:r>
            <a:r>
              <a:rPr lang="en-US" sz="2400" baseline="30000" dirty="0" smtClean="0">
                <a:latin typeface="Times New Roman" pitchFamily="18" charset="0"/>
                <a:cs typeface="Times New Roman" pitchFamily="18" charset="0"/>
              </a:rPr>
              <a:t>rd</a:t>
            </a:r>
            <a:r>
              <a:rPr lang="en-US" sz="2400" dirty="0" smtClean="0">
                <a:latin typeface="Times New Roman" pitchFamily="18" charset="0"/>
                <a:cs typeface="Times New Roman" pitchFamily="18" charset="0"/>
              </a:rPr>
              <a:t>	4</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5</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a:t>
            </a:r>
          </a:p>
          <a:p>
            <a:pPr marL="457200" indent="-457200">
              <a:buNone/>
            </a:pPr>
            <a:r>
              <a:rPr lang="en-US" sz="2400" dirty="0" smtClean="0">
                <a:latin typeface="Times New Roman" pitchFamily="18" charset="0"/>
                <a:cs typeface="Times New Roman" pitchFamily="18" charset="0"/>
              </a:rPr>
              <a:t>	Abbreviations of metric measurements are usually written without stops.</a:t>
            </a:r>
          </a:p>
          <a:p>
            <a:pPr marL="457200" indent="-457200">
              <a:buNone/>
            </a:pPr>
            <a:r>
              <a:rPr lang="en-US" sz="2400" dirty="0" smtClean="0">
                <a:latin typeface="Times New Roman" pitchFamily="18" charset="0"/>
                <a:cs typeface="Times New Roman" pitchFamily="18" charset="0"/>
              </a:rPr>
              <a:t>Examples: 	m	km	g	kg	ml	cm	</a:t>
            </a:r>
          </a:p>
          <a:p>
            <a:pPr marL="457200" indent="-457200">
              <a:buNone/>
            </a:pPr>
            <a:r>
              <a:rPr lang="en-US" sz="2400" dirty="0" smtClean="0">
                <a:latin typeface="Times New Roman" pitchFamily="18" charset="0"/>
                <a:cs typeface="Times New Roman" pitchFamily="18" charset="0"/>
              </a:rPr>
              <a:t>Chemical symbols are written without stops.</a:t>
            </a:r>
          </a:p>
          <a:p>
            <a:pPr marL="457200" indent="-457200">
              <a:buNone/>
            </a:pPr>
            <a:r>
              <a:rPr lang="en-US" sz="2400" dirty="0" smtClean="0">
                <a:latin typeface="Times New Roman" pitchFamily="18" charset="0"/>
                <a:cs typeface="Times New Roman" pitchFamily="18" charset="0"/>
              </a:rPr>
              <a:t>Al (Aluminum)	O (Oxygen)	     Ca (Calcium)</a:t>
            </a:r>
          </a:p>
          <a:p>
            <a:pPr marL="457200" indent="-457200">
              <a:buNone/>
            </a:pPr>
            <a:r>
              <a:rPr lang="en-US" sz="2400" dirty="0" smtClean="0">
                <a:latin typeface="Times New Roman" pitchFamily="18" charset="0"/>
                <a:cs typeface="Times New Roman" pitchFamily="18" charset="0"/>
              </a:rPr>
              <a:t>		</a:t>
            </a:r>
          </a:p>
          <a:p>
            <a:pPr marL="457200" indent="-457200">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14400"/>
          </a:xfrm>
        </p:spPr>
        <p:txBody>
          <a:bodyPr/>
          <a:lstStyle/>
          <a:p>
            <a:pPr algn="l"/>
            <a:r>
              <a:rPr lang="en-US" sz="3500" b="1" dirty="0" smtClean="0"/>
              <a:t>Cont…</a:t>
            </a:r>
            <a:endParaRPr lang="en-US" sz="3500" b="1" dirty="0"/>
          </a:p>
        </p:txBody>
      </p:sp>
      <p:sp>
        <p:nvSpPr>
          <p:cNvPr id="3" name="Content Placeholder 2"/>
          <p:cNvSpPr>
            <a:spLocks noGrp="1"/>
          </p:cNvSpPr>
          <p:nvPr>
            <p:ph idx="1"/>
          </p:nvPr>
        </p:nvSpPr>
        <p:spPr>
          <a:xfrm>
            <a:off x="228600" y="685800"/>
            <a:ext cx="8686800" cy="5943600"/>
          </a:xfrm>
        </p:spPr>
        <p:txBody>
          <a:bodyPr>
            <a:normAutofit fontScale="92500" lnSpcReduction="10000"/>
          </a:bodyPr>
          <a:lstStyle/>
          <a:p>
            <a:pPr>
              <a:buNone/>
            </a:pPr>
            <a:r>
              <a:rPr lang="en-US" sz="2400" dirty="0" smtClean="0"/>
              <a:t>Acronyms are always written without stops.</a:t>
            </a:r>
          </a:p>
          <a:p>
            <a:pPr>
              <a:buNone/>
            </a:pPr>
            <a:r>
              <a:rPr lang="en-US" sz="2400" dirty="0" smtClean="0"/>
              <a:t>UNESCO	UNHCR		NATO		UNICEF	WHO</a:t>
            </a:r>
          </a:p>
          <a:p>
            <a:pPr>
              <a:buNone/>
            </a:pPr>
            <a:r>
              <a:rPr lang="en-US" sz="2400" dirty="0" smtClean="0"/>
              <a:t>FIFA		AIDS		SCUBA		SITCOM 	ISAF</a:t>
            </a:r>
          </a:p>
          <a:p>
            <a:pPr>
              <a:buNone/>
            </a:pPr>
            <a:endParaRPr lang="en-US" sz="2400" dirty="0" smtClean="0"/>
          </a:p>
          <a:p>
            <a:pPr>
              <a:buNone/>
            </a:pPr>
            <a:r>
              <a:rPr lang="en-US" sz="2400" dirty="0" smtClean="0"/>
              <a:t>Here are some other examples of abbreviations which are written without stops.</a:t>
            </a:r>
          </a:p>
          <a:p>
            <a:pPr>
              <a:buNone/>
            </a:pPr>
            <a:r>
              <a:rPr lang="en-US" sz="2400" dirty="0" smtClean="0"/>
              <a:t>CD		DVD		MP		DOB	VCR	PC</a:t>
            </a:r>
          </a:p>
          <a:p>
            <a:pPr>
              <a:buNone/>
            </a:pPr>
            <a:endParaRPr lang="en-US" sz="2400" dirty="0" smtClean="0"/>
          </a:p>
          <a:p>
            <a:pPr>
              <a:buNone/>
            </a:pPr>
            <a:r>
              <a:rPr lang="en-US" sz="2400" dirty="0" smtClean="0"/>
              <a:t>4. Degrees, qualifications, titles and awards are increasingly written without stops.</a:t>
            </a:r>
          </a:p>
          <a:p>
            <a:pPr>
              <a:buNone/>
            </a:pPr>
            <a:r>
              <a:rPr lang="en-US" sz="2400" dirty="0" smtClean="0"/>
              <a:t>BA		BSC	MBA	 MA	</a:t>
            </a:r>
          </a:p>
          <a:p>
            <a:pPr>
              <a:buNone/>
            </a:pPr>
            <a:r>
              <a:rPr lang="en-US" sz="2400" dirty="0" smtClean="0"/>
              <a:t>Summary:</a:t>
            </a:r>
          </a:p>
          <a:p>
            <a:pPr>
              <a:buNone/>
            </a:pPr>
            <a:endParaRPr lang="en-US" sz="2400" dirty="0" smtClean="0"/>
          </a:p>
          <a:p>
            <a:pPr marL="457200" indent="-457200">
              <a:buAutoNum type="arabicPeriod"/>
            </a:pPr>
            <a:r>
              <a:rPr lang="en-US" sz="2400" dirty="0" smtClean="0"/>
              <a:t>Put full stops at the end of a statement and with abbreviations when needed.</a:t>
            </a:r>
          </a:p>
          <a:p>
            <a:pPr marL="457200" indent="-457200">
              <a:buAutoNum type="arabicPeriod"/>
            </a:pPr>
            <a:r>
              <a:rPr lang="en-US" sz="2400" dirty="0" smtClean="0"/>
              <a:t>Always separate statements by the help of a full stop.</a:t>
            </a:r>
          </a:p>
          <a:p>
            <a:pPr>
              <a:buNone/>
            </a:pPr>
            <a:endParaRPr lang="en-US" sz="2400" dirty="0" smtClean="0"/>
          </a:p>
          <a:p>
            <a:pPr>
              <a:buNone/>
            </a:pPr>
            <a:endParaRPr lang="en-US" sz="2400" dirty="0" smtClean="0"/>
          </a:p>
          <a:p>
            <a:pPr>
              <a:buNone/>
            </a:pPr>
            <a:endParaRPr lang="en-US" sz="2400" dirty="0" smtClean="0"/>
          </a:p>
        </p:txBody>
      </p:sp>
    </p:spTree>
  </p:cSld>
  <p:clrMapOvr>
    <a:masterClrMapping/>
  </p:clrMapOvr>
  <p:transition>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000" b="1" dirty="0" smtClean="0"/>
              <a:t>CONT…				STOPS</a:t>
            </a:r>
            <a:endParaRPr lang="en-US" sz="4000" b="1" dirty="0"/>
          </a:p>
        </p:txBody>
      </p:sp>
      <p:sp>
        <p:nvSpPr>
          <p:cNvPr id="3" name="Content Placeholder 2"/>
          <p:cNvSpPr>
            <a:spLocks noGrp="1"/>
          </p:cNvSpPr>
          <p:nvPr>
            <p:ph idx="1"/>
          </p:nvPr>
        </p:nvSpPr>
        <p:spPr>
          <a:xfrm>
            <a:off x="152400" y="685800"/>
            <a:ext cx="8839200" cy="6019800"/>
          </a:xfrm>
        </p:spPr>
        <p:txBody>
          <a:bodyPr>
            <a:normAutofit/>
          </a:bodyPr>
          <a:lstStyle/>
          <a:p>
            <a:pPr>
              <a:buNone/>
            </a:pPr>
            <a:r>
              <a:rPr lang="en-US" sz="2400" dirty="0" smtClean="0"/>
              <a:t>2. Question Mark (?) is placed at the end of a sentence which is a direct question. Here are some example:</a:t>
            </a:r>
          </a:p>
          <a:p>
            <a:pPr>
              <a:buNone/>
            </a:pPr>
            <a:r>
              <a:rPr lang="en-US" sz="2400" dirty="0" smtClean="0"/>
              <a:t>How do you spell your name?</a:t>
            </a:r>
          </a:p>
          <a:p>
            <a:pPr>
              <a:buNone/>
            </a:pPr>
            <a:r>
              <a:rPr lang="en-US" sz="2400" dirty="0" smtClean="0"/>
              <a:t>What is the capital of Australia?</a:t>
            </a:r>
          </a:p>
          <a:p>
            <a:pPr>
              <a:buNone/>
            </a:pPr>
            <a:r>
              <a:rPr lang="en-US" sz="2400" dirty="0" smtClean="0"/>
              <a:t>Who told you that?</a:t>
            </a:r>
          </a:p>
          <a:p>
            <a:pPr>
              <a:buNone/>
            </a:pPr>
            <a:r>
              <a:rPr lang="en-US" sz="2400" dirty="0" smtClean="0"/>
              <a:t>Is that road leading downtown?</a:t>
            </a:r>
          </a:p>
          <a:p>
            <a:pPr>
              <a:buNone/>
            </a:pPr>
            <a:endParaRPr lang="en-US" sz="2400" dirty="0" smtClean="0"/>
          </a:p>
          <a:p>
            <a:pPr>
              <a:buNone/>
            </a:pPr>
            <a:r>
              <a:rPr lang="en-US" sz="2400" dirty="0" smtClean="0"/>
              <a:t>If the question is directly reported, still a question mark is used.</a:t>
            </a:r>
          </a:p>
          <a:p>
            <a:pPr>
              <a:buNone/>
            </a:pPr>
            <a:r>
              <a:rPr lang="en-US" sz="2400" dirty="0" smtClean="0"/>
              <a:t>He asked, “ What do you teach at KIHE?”</a:t>
            </a:r>
          </a:p>
          <a:p>
            <a:pPr>
              <a:buNone/>
            </a:pPr>
            <a:r>
              <a:rPr lang="en-US" sz="2400" dirty="0" smtClean="0"/>
              <a:t>“Is he  the new teacher?” she asked.</a:t>
            </a:r>
          </a:p>
          <a:p>
            <a:pPr>
              <a:buNone/>
            </a:pPr>
            <a:r>
              <a:rPr lang="en-US" sz="2400" dirty="0" smtClean="0"/>
              <a:t>If the question is not directly reported, a full stop ends the sentence.</a:t>
            </a:r>
          </a:p>
          <a:p>
            <a:pPr>
              <a:buNone/>
            </a:pPr>
            <a:r>
              <a:rPr lang="en-US" sz="2400" dirty="0" smtClean="0"/>
              <a:t>He asked what I teach at KIHE.</a:t>
            </a:r>
          </a:p>
          <a:p>
            <a:pPr>
              <a:buNone/>
            </a:pPr>
            <a:r>
              <a:rPr lang="en-US" sz="2400" dirty="0" smtClean="0"/>
              <a:t>The teacher asked how many students are absent.</a:t>
            </a:r>
          </a:p>
          <a:p>
            <a:pPr>
              <a:buNone/>
            </a:pPr>
            <a:endParaRPr lang="en-US" sz="2400" dirty="0"/>
          </a:p>
        </p:txBody>
      </p:sp>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62000"/>
          </a:xfrm>
        </p:spPr>
        <p:txBody>
          <a:bodyPr/>
          <a:lstStyle/>
          <a:p>
            <a:pPr algn="l"/>
            <a:r>
              <a:rPr lang="en-US" sz="3600" b="1" dirty="0" smtClean="0"/>
              <a:t>CONT…</a:t>
            </a:r>
            <a:endParaRPr lang="en-US" sz="3600" b="1" dirty="0"/>
          </a:p>
        </p:txBody>
      </p:sp>
      <p:sp>
        <p:nvSpPr>
          <p:cNvPr id="3" name="Content Placeholder 2"/>
          <p:cNvSpPr>
            <a:spLocks noGrp="1"/>
          </p:cNvSpPr>
          <p:nvPr>
            <p:ph idx="1"/>
          </p:nvPr>
        </p:nvSpPr>
        <p:spPr>
          <a:xfrm>
            <a:off x="152400" y="609600"/>
            <a:ext cx="8839200" cy="6096000"/>
          </a:xfrm>
        </p:spPr>
        <p:txBody>
          <a:bodyPr>
            <a:normAutofit/>
          </a:bodyPr>
          <a:lstStyle/>
          <a:p>
            <a:pPr>
              <a:buNone/>
            </a:pPr>
            <a:r>
              <a:rPr lang="en-US" sz="2400" dirty="0" smtClean="0"/>
              <a:t>The question mark is also used in one other minor place, too.</a:t>
            </a:r>
          </a:p>
          <a:p>
            <a:pPr>
              <a:buNone/>
            </a:pPr>
            <a:r>
              <a:rPr lang="en-US" sz="2400" dirty="0" smtClean="0"/>
              <a:t>It may be inserted in to the middle of something, inside parentheses, to show that something is uncertain. Here are a few examples.</a:t>
            </a:r>
          </a:p>
          <a:p>
            <a:pPr>
              <a:buNone/>
            </a:pPr>
            <a:endParaRPr lang="en-US" sz="2400" dirty="0" smtClean="0"/>
          </a:p>
          <a:p>
            <a:pPr>
              <a:buNone/>
            </a:pPr>
            <a:r>
              <a:rPr lang="en-US" sz="2400" dirty="0" smtClean="0"/>
              <a:t>Pakistan was set free in (1947?).</a:t>
            </a:r>
          </a:p>
          <a:p>
            <a:pPr>
              <a:buNone/>
            </a:pPr>
            <a:r>
              <a:rPr lang="en-US" sz="2400" dirty="0" smtClean="0"/>
              <a:t>He lived between (?1880-?1960).</a:t>
            </a:r>
          </a:p>
          <a:p>
            <a:pPr>
              <a:buNone/>
            </a:pPr>
            <a:endParaRPr lang="en-US" sz="2400" dirty="0" smtClean="0"/>
          </a:p>
          <a:p>
            <a:pPr>
              <a:buNone/>
            </a:pPr>
            <a:r>
              <a:rPr lang="en-US" sz="2400" dirty="0" smtClean="0"/>
              <a:t>Question mark is also placed at the end of statement-question or intonation questions.</a:t>
            </a:r>
          </a:p>
          <a:p>
            <a:pPr>
              <a:buNone/>
            </a:pPr>
            <a:endParaRPr lang="en-US" sz="2400" dirty="0" smtClean="0"/>
          </a:p>
          <a:p>
            <a:pPr>
              <a:buNone/>
            </a:pPr>
            <a:r>
              <a:rPr lang="en-US" sz="2400" dirty="0" smtClean="0"/>
              <a:t>He won the election?</a:t>
            </a:r>
          </a:p>
          <a:p>
            <a:pPr>
              <a:buNone/>
            </a:pPr>
            <a:r>
              <a:rPr lang="en-US" sz="2400" dirty="0" smtClean="0"/>
              <a:t>You got the highest marks?</a:t>
            </a:r>
          </a:p>
          <a:p>
            <a:pPr>
              <a:buNone/>
            </a:pPr>
            <a:r>
              <a:rPr lang="en-US" sz="2400" dirty="0" smtClean="0"/>
              <a:t>The government negotiated with the Taliban?</a:t>
            </a:r>
          </a:p>
          <a:p>
            <a:pPr>
              <a:buNone/>
            </a:pPr>
            <a:endParaRPr lang="en-US" sz="2400" dirty="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pPr algn="l"/>
            <a:r>
              <a:rPr lang="en-US" sz="3600" b="1" dirty="0" smtClean="0"/>
              <a:t>Cont…</a:t>
            </a:r>
            <a:endParaRPr lang="en-US" sz="3600" b="1" dirty="0"/>
          </a:p>
        </p:txBody>
      </p:sp>
      <p:sp>
        <p:nvSpPr>
          <p:cNvPr id="3" name="Content Placeholder 2"/>
          <p:cNvSpPr>
            <a:spLocks noGrp="1"/>
          </p:cNvSpPr>
          <p:nvPr>
            <p:ph idx="1"/>
          </p:nvPr>
        </p:nvSpPr>
        <p:spPr>
          <a:xfrm>
            <a:off x="228600" y="762000"/>
            <a:ext cx="8686800" cy="5943600"/>
          </a:xfrm>
        </p:spPr>
        <p:txBody>
          <a:bodyPr>
            <a:normAutofit/>
          </a:bodyPr>
          <a:lstStyle/>
          <a:p>
            <a:pPr>
              <a:buNone/>
            </a:pPr>
            <a:r>
              <a:rPr lang="en-US" sz="2400" dirty="0" smtClean="0"/>
              <a:t>Note: It is worth-remembering that if indirect questions, especially after (I wonder), are intended to act as polite requests and a question mark is after them, because the speaker uses the rising tone that is typical of a question.</a:t>
            </a:r>
          </a:p>
          <a:p>
            <a:pPr>
              <a:buNone/>
            </a:pPr>
            <a:endParaRPr lang="en-US" sz="2400" dirty="0" smtClean="0"/>
          </a:p>
          <a:p>
            <a:pPr>
              <a:buNone/>
            </a:pPr>
            <a:r>
              <a:rPr lang="en-US" sz="2400" dirty="0" smtClean="0"/>
              <a:t>I wonder if I could use your car for today?</a:t>
            </a:r>
          </a:p>
          <a:p>
            <a:pPr>
              <a:buNone/>
            </a:pPr>
            <a:r>
              <a:rPr lang="en-US" sz="2400" dirty="0" smtClean="0"/>
              <a:t>I wonder why he blamed me?</a:t>
            </a:r>
          </a:p>
          <a:p>
            <a:pPr>
              <a:buNone/>
            </a:pPr>
            <a:endParaRPr lang="en-US" sz="2400" dirty="0" smtClean="0"/>
          </a:p>
          <a:p>
            <a:pPr>
              <a:buNone/>
            </a:pPr>
            <a:r>
              <a:rPr lang="en-US" sz="2400" dirty="0" smtClean="0"/>
              <a:t>Sometimes a direct question is also followed by a full stop, specially those which show polite worded commands.</a:t>
            </a:r>
          </a:p>
          <a:p>
            <a:pPr>
              <a:buNone/>
            </a:pPr>
            <a:endParaRPr lang="en-US" sz="2400" dirty="0" smtClean="0"/>
          </a:p>
          <a:p>
            <a:pPr>
              <a:buNone/>
            </a:pPr>
            <a:r>
              <a:rPr lang="en-US" sz="2400" dirty="0" smtClean="0"/>
              <a:t>Could you please close the door when you leave.</a:t>
            </a:r>
          </a:p>
          <a:p>
            <a:pPr>
              <a:buNone/>
            </a:pPr>
            <a:r>
              <a:rPr lang="en-US" sz="2400" dirty="0" smtClean="0"/>
              <a:t>Please would you meet me right here tomorrow.</a:t>
            </a:r>
          </a:p>
          <a:p>
            <a:pPr>
              <a:buNone/>
            </a:pPr>
            <a:endParaRPr lang="en-US" sz="2400" dirty="0"/>
          </a:p>
        </p:txBody>
      </p:sp>
    </p:spTree>
  </p:cSld>
  <p:clrMapOvr>
    <a:masterClrMapping/>
  </p:clrMapOvr>
  <p:transition>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228600" y="1066800"/>
            <a:ext cx="8686800" cy="5638800"/>
          </a:xfrm>
        </p:spPr>
        <p:txBody>
          <a:bodyPr>
            <a:normAutofit/>
          </a:bodyPr>
          <a:lstStyle/>
          <a:p>
            <a:pPr>
              <a:buNone/>
            </a:pPr>
            <a:r>
              <a:rPr lang="en-US" sz="2400" u="sng" dirty="0" smtClean="0"/>
              <a:t>SUMMARY</a:t>
            </a:r>
            <a:r>
              <a:rPr lang="en-US" sz="2400" dirty="0" smtClean="0"/>
              <a:t>:</a:t>
            </a:r>
          </a:p>
          <a:p>
            <a:pPr>
              <a:buNone/>
            </a:pPr>
            <a:endParaRPr lang="en-US" sz="2400" dirty="0" smtClean="0"/>
          </a:p>
          <a:p>
            <a:pPr>
              <a:buFont typeface="Wingdings" pitchFamily="2" charset="2"/>
              <a:buChar char="Ø"/>
            </a:pPr>
            <a:r>
              <a:rPr lang="en-US" sz="2400" dirty="0" smtClean="0"/>
              <a:t>USE A QUESTION MARK AT THE END OF A DIRECT QUESTION.</a:t>
            </a:r>
          </a:p>
          <a:p>
            <a:pPr>
              <a:buFont typeface="Wingdings" pitchFamily="2" charset="2"/>
              <a:buChar char="Ø"/>
            </a:pPr>
            <a:r>
              <a:rPr lang="en-US" sz="2400" dirty="0" smtClean="0"/>
              <a:t>DON’T USE A QUESTION MARK AT THE END OF AN INDIERCT QUESTION. (ONLY THE ONES STARTING WITH I WONDER…)</a:t>
            </a:r>
          </a:p>
          <a:p>
            <a:pPr>
              <a:buFont typeface="Wingdings" pitchFamily="2" charset="2"/>
              <a:buChar char="Ø"/>
            </a:pPr>
            <a:r>
              <a:rPr lang="en-US" sz="2400" dirty="0" smtClean="0"/>
              <a:t>USE AN INTERNAL QUESITION MARK TO SHOW THAT SOMETHING IS UNCERTIAN.</a:t>
            </a:r>
          </a:p>
          <a:p>
            <a:pPr>
              <a:buFont typeface="Wingdings" pitchFamily="2" charset="2"/>
              <a:buChar char="Ø"/>
            </a:pPr>
            <a:r>
              <a:rPr lang="en-US" sz="2400" dirty="0" smtClean="0"/>
              <a:t>USE FULL STOP INSTEAD OF A QUESTION MARK IF THE DIRECT QUESTION IS POLITELY WORDED.</a:t>
            </a:r>
          </a:p>
          <a:p>
            <a:pPr>
              <a:buFont typeface="Wingdings" pitchFamily="2" charset="2"/>
              <a:buChar char="Ø"/>
            </a:pPr>
            <a:r>
              <a:rPr lang="en-US" sz="2400" dirty="0" smtClean="0"/>
              <a:t>USE A QUESTION MARK AT THE END OF A STATEMENT-QUESTIONS OR INTONATION QUESTIONS.</a:t>
            </a:r>
          </a:p>
          <a:p>
            <a:pPr>
              <a:buNone/>
            </a:pPr>
            <a:endParaRPr lang="en-US" sz="2400" dirty="0" smtClean="0"/>
          </a:p>
          <a:p>
            <a:pPr marL="457200" indent="-457200">
              <a:buFont typeface="Wingdings" pitchFamily="2" charset="2"/>
              <a:buChar char="ü"/>
            </a:pPr>
            <a:endParaRPr lang="en-US" sz="2400" dirty="0"/>
          </a:p>
        </p:txBody>
      </p:sp>
    </p:spTree>
  </p:cSld>
  <p:clrMapOvr>
    <a:masterClrMapping/>
  </p:clrMapOvr>
  <p:transition>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838200"/>
          </a:xfrm>
        </p:spPr>
        <p:txBody>
          <a:bodyPr>
            <a:normAutofit/>
          </a:bodyPr>
          <a:lstStyle/>
          <a:p>
            <a:pPr algn="l"/>
            <a:r>
              <a:rPr lang="en-US" sz="3500" b="1" dirty="0" smtClean="0"/>
              <a:t>CONT…</a:t>
            </a:r>
            <a:r>
              <a:rPr lang="en-US" sz="3500" dirty="0" smtClean="0"/>
              <a:t>				            STOPS</a:t>
            </a:r>
            <a:endParaRPr lang="en-US" sz="3500" dirty="0"/>
          </a:p>
        </p:txBody>
      </p:sp>
      <p:sp>
        <p:nvSpPr>
          <p:cNvPr id="3" name="Content Placeholder 2"/>
          <p:cNvSpPr>
            <a:spLocks noGrp="1"/>
          </p:cNvSpPr>
          <p:nvPr>
            <p:ph idx="1"/>
          </p:nvPr>
        </p:nvSpPr>
        <p:spPr>
          <a:xfrm>
            <a:off x="152400" y="685800"/>
            <a:ext cx="8763000" cy="6019800"/>
          </a:xfrm>
        </p:spPr>
        <p:txBody>
          <a:bodyPr>
            <a:normAutofit/>
          </a:bodyPr>
          <a:lstStyle/>
          <a:p>
            <a:pPr>
              <a:buNone/>
            </a:pPr>
            <a:r>
              <a:rPr lang="en-US" sz="2400" dirty="0" smtClean="0"/>
              <a:t>3. The exclamation mark (!)</a:t>
            </a:r>
          </a:p>
          <a:p>
            <a:pPr>
              <a:buNone/>
            </a:pPr>
            <a:r>
              <a:rPr lang="en-US" sz="2400" dirty="0" smtClean="0"/>
              <a:t>You usually put an exclamation mark after short sharp commands, exclamatory remarks, interjections and words that show delight, surprise or anger.</a:t>
            </a:r>
          </a:p>
          <a:p>
            <a:pPr>
              <a:buNone/>
            </a:pPr>
            <a:endParaRPr lang="en-US" sz="2400" dirty="0" smtClean="0"/>
          </a:p>
          <a:p>
            <a:pPr>
              <a:buNone/>
            </a:pPr>
            <a:r>
              <a:rPr lang="en-US" sz="2400" dirty="0" smtClean="0"/>
              <a:t>Come in!	What a surprise!	Best of luck!</a:t>
            </a:r>
          </a:p>
          <a:p>
            <a:pPr>
              <a:buNone/>
            </a:pPr>
            <a:r>
              <a:rPr lang="en-US" sz="2400" dirty="0" smtClean="0"/>
              <a:t>Help!		Do as you are told!	Hi, James!</a:t>
            </a:r>
          </a:p>
          <a:p>
            <a:pPr>
              <a:buNone/>
            </a:pPr>
            <a:r>
              <a:rPr lang="en-US" sz="2400" dirty="0" smtClean="0"/>
              <a:t>It’s none of your business!		Thank you!</a:t>
            </a:r>
          </a:p>
          <a:p>
            <a:pPr>
              <a:buNone/>
            </a:pPr>
            <a:r>
              <a:rPr lang="en-US" sz="2400" dirty="0" smtClean="0"/>
              <a:t>That ‘s great!	Her comes Ali!</a:t>
            </a:r>
          </a:p>
          <a:p>
            <a:pPr>
              <a:buNone/>
            </a:pPr>
            <a:r>
              <a:rPr lang="en-US" sz="2400" dirty="0" smtClean="0"/>
              <a:t>Some people use an exclamation mark as a signal that they’re making a joke, but it is unnecessary to do this , and drawing attention to the joke with an exclamation mark may reduce it’s effectiveness.</a:t>
            </a:r>
          </a:p>
        </p:txBody>
      </p:sp>
    </p:spTree>
  </p:cSld>
  <p:clrMapOvr>
    <a:masterClrMapping/>
  </p:clrMapOvr>
  <p:transition>
    <p:whee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715962"/>
          </a:xfrm>
        </p:spPr>
        <p:txBody>
          <a:bodyPr>
            <a:normAutofit fontScale="90000"/>
          </a:bodyPr>
          <a:lstStyle/>
          <a:p>
            <a:pPr algn="l"/>
            <a:r>
              <a:rPr lang="en-US" b="1" dirty="0" smtClean="0"/>
              <a:t>Cont…</a:t>
            </a:r>
            <a:endParaRPr lang="en-US" b="1" dirty="0"/>
          </a:p>
        </p:txBody>
      </p:sp>
      <p:sp>
        <p:nvSpPr>
          <p:cNvPr id="3" name="Content Placeholder 2"/>
          <p:cNvSpPr>
            <a:spLocks noGrp="1"/>
          </p:cNvSpPr>
          <p:nvPr>
            <p:ph idx="1"/>
          </p:nvPr>
        </p:nvSpPr>
        <p:spPr>
          <a:xfrm>
            <a:off x="228600" y="609600"/>
            <a:ext cx="8763000" cy="6096000"/>
          </a:xfrm>
        </p:spPr>
        <p:txBody>
          <a:bodyPr>
            <a:normAutofit/>
          </a:bodyPr>
          <a:lstStyle/>
          <a:p>
            <a:pPr>
              <a:buNone/>
            </a:pPr>
            <a:endParaRPr lang="en-US" sz="2400" dirty="0" smtClean="0"/>
          </a:p>
          <a:p>
            <a:pPr>
              <a:buNone/>
            </a:pPr>
            <a:r>
              <a:rPr lang="en-US" sz="2400" dirty="0" smtClean="0"/>
              <a:t>This is a funny joke!!!</a:t>
            </a:r>
          </a:p>
          <a:p>
            <a:pPr>
              <a:buNone/>
            </a:pPr>
            <a:r>
              <a:rPr lang="en-US" sz="2400" dirty="0" smtClean="0"/>
              <a:t>This sort of thing is all right in personal letters, but it is completely out of place in formal writing.</a:t>
            </a:r>
          </a:p>
          <a:p>
            <a:pPr>
              <a:buNone/>
            </a:pPr>
            <a:endParaRPr lang="en-US" sz="2400" dirty="0" smtClean="0"/>
          </a:p>
          <a:p>
            <a:pPr>
              <a:buNone/>
            </a:pPr>
            <a:r>
              <a:rPr lang="en-US" sz="2400" u="sng" dirty="0" smtClean="0"/>
              <a:t>SUMMARY:</a:t>
            </a:r>
          </a:p>
          <a:p>
            <a:pPr>
              <a:buFont typeface="Wingdings" pitchFamily="2" charset="2"/>
              <a:buChar char="Ø"/>
            </a:pPr>
            <a:r>
              <a:rPr lang="en-US" sz="2400" dirty="0" smtClean="0"/>
              <a:t>Don’t use an exclamation mark unless it’s absolutely necessary.</a:t>
            </a:r>
          </a:p>
          <a:p>
            <a:pPr>
              <a:buFont typeface="Wingdings" pitchFamily="2" charset="2"/>
              <a:buChar char="Ø"/>
            </a:pPr>
            <a:r>
              <a:rPr lang="en-US" sz="2400" dirty="0" smtClean="0"/>
              <a:t>Use an exclamation mark after an exclamation, especially after one beginning with (what) or (how).</a:t>
            </a:r>
          </a:p>
          <a:p>
            <a:pPr>
              <a:buNone/>
            </a:pPr>
            <a:endParaRPr lang="en-US" sz="2400" dirty="0" smtClean="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b="1" dirty="0" smtClean="0"/>
              <a:t>Cont…</a:t>
            </a:r>
            <a:endParaRPr lang="en-US" b="1" dirty="0"/>
          </a:p>
        </p:txBody>
      </p:sp>
      <p:sp>
        <p:nvSpPr>
          <p:cNvPr id="3" name="Content Placeholder 2"/>
          <p:cNvSpPr>
            <a:spLocks noGrp="1"/>
          </p:cNvSpPr>
          <p:nvPr>
            <p:ph idx="1"/>
          </p:nvPr>
        </p:nvSpPr>
        <p:spPr>
          <a:xfrm>
            <a:off x="228600" y="914400"/>
            <a:ext cx="8686800" cy="5791200"/>
          </a:xfrm>
        </p:spPr>
        <p:txBody>
          <a:bodyPr>
            <a:normAutofit/>
          </a:bodyPr>
          <a:lstStyle/>
          <a:p>
            <a:pPr algn="ctr">
              <a:buNone/>
            </a:pPr>
            <a:r>
              <a:rPr lang="en-US" sz="2800" b="1" u="sng" dirty="0" smtClean="0"/>
              <a:t>A FINAL POINT</a:t>
            </a:r>
          </a:p>
          <a:p>
            <a:pPr>
              <a:buNone/>
            </a:pPr>
            <a:r>
              <a:rPr lang="en-US" sz="2400" dirty="0" smtClean="0"/>
              <a:t>Note that a full stop, a question mark or an exclamation mark is never preceded by a white space. </a:t>
            </a:r>
          </a:p>
          <a:p>
            <a:pPr>
              <a:buNone/>
            </a:pPr>
            <a:r>
              <a:rPr lang="en-US" sz="2400" dirty="0" smtClean="0"/>
              <a:t>The final punctuation mark is always written next to the last word of the sentence.</a:t>
            </a:r>
          </a:p>
          <a:p>
            <a:pPr>
              <a:buNone/>
            </a:pPr>
            <a:endParaRPr lang="en-US" sz="2400" dirty="0" smtClean="0"/>
          </a:p>
          <a:p>
            <a:pPr>
              <a:buNone/>
            </a:pPr>
            <a:r>
              <a:rPr lang="en-US" sz="2400" dirty="0" smtClean="0"/>
              <a:t>Example: </a:t>
            </a:r>
          </a:p>
          <a:p>
            <a:pPr>
              <a:buNone/>
            </a:pPr>
            <a:endParaRPr lang="en-US" sz="2400" dirty="0" smtClean="0"/>
          </a:p>
          <a:p>
            <a:pPr>
              <a:buNone/>
            </a:pPr>
            <a:r>
              <a:rPr lang="en-US" sz="2400" dirty="0" smtClean="0"/>
              <a:t>I will receive my friend at the airport tomorrow.</a:t>
            </a:r>
          </a:p>
          <a:p>
            <a:pPr>
              <a:buNone/>
            </a:pPr>
            <a:r>
              <a:rPr lang="en-US" sz="2400" dirty="0" smtClean="0"/>
              <a:t>What is the mystery behind it?</a:t>
            </a:r>
          </a:p>
          <a:p>
            <a:pPr>
              <a:buNone/>
            </a:pPr>
            <a:r>
              <a:rPr lang="en-US" sz="2400" dirty="0" smtClean="0"/>
              <a:t>How lovely he sings!</a:t>
            </a:r>
          </a:p>
          <a:p>
            <a:pPr>
              <a:buNone/>
            </a:pPr>
            <a:endParaRPr lang="en-US" sz="2400" dirty="0" smtClean="0"/>
          </a:p>
          <a:p>
            <a:pPr>
              <a:buNone/>
            </a:pPr>
            <a:endParaRPr lang="en-US" sz="2400" dirty="0" smtClean="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b="1" dirty="0" smtClean="0"/>
              <a:t>2. PAUSES: SEMICOLON, COLON, COMMA</a:t>
            </a:r>
            <a:endParaRPr lang="en-US" sz="3600" b="1" dirty="0"/>
          </a:p>
        </p:txBody>
      </p:sp>
      <p:sp>
        <p:nvSpPr>
          <p:cNvPr id="3" name="Content Placeholder 2"/>
          <p:cNvSpPr>
            <a:spLocks noGrp="1"/>
          </p:cNvSpPr>
          <p:nvPr>
            <p:ph idx="1"/>
          </p:nvPr>
        </p:nvSpPr>
        <p:spPr>
          <a:xfrm>
            <a:off x="152400" y="1295400"/>
            <a:ext cx="8839200" cy="5410200"/>
          </a:xfrm>
        </p:spPr>
        <p:txBody>
          <a:bodyPr/>
          <a:lstStyle/>
          <a:p>
            <a:pPr>
              <a:buNone/>
            </a:pPr>
            <a:r>
              <a:rPr lang="en-US" b="1" dirty="0" smtClean="0"/>
              <a:t> </a:t>
            </a:r>
            <a:r>
              <a:rPr lang="en-US" sz="2600" b="1" u="sng" dirty="0" smtClean="0"/>
              <a:t>1. The Semicolon: </a:t>
            </a:r>
            <a:r>
              <a:rPr lang="en-US" sz="2600" dirty="0" smtClean="0"/>
              <a:t>the semicolon (;) has only one major use. It is used to join two complete sentences into a single written sentence when all of the following conditions are met:</a:t>
            </a:r>
          </a:p>
          <a:p>
            <a:pPr marL="514350" indent="-514350">
              <a:buAutoNum type="alphaLcPeriod"/>
            </a:pPr>
            <a:r>
              <a:rPr lang="en-US" sz="2600" dirty="0" smtClean="0"/>
              <a:t>The two sentences are felt to be too closely related to be separated by a full stop. A full stop can be too big a break.</a:t>
            </a:r>
            <a:endParaRPr lang="en-US" sz="2600" b="1" u="sng" dirty="0"/>
          </a:p>
          <a:p>
            <a:pPr marL="514350" indent="-514350">
              <a:buAutoNum type="alphaLcPeriod"/>
            </a:pPr>
            <a:r>
              <a:rPr lang="en-US" sz="2600" dirty="0" smtClean="0"/>
              <a:t>There is no connecting word which would require a comma, such as </a:t>
            </a:r>
            <a:r>
              <a:rPr lang="en-US" sz="2600" b="1" dirty="0" smtClean="0"/>
              <a:t>and</a:t>
            </a:r>
            <a:r>
              <a:rPr lang="en-US" sz="2600" dirty="0" smtClean="0"/>
              <a:t> or </a:t>
            </a:r>
            <a:r>
              <a:rPr lang="en-US" sz="2600" b="1" dirty="0" smtClean="0"/>
              <a:t>but</a:t>
            </a:r>
            <a:r>
              <a:rPr lang="en-US" sz="2600" dirty="0" smtClean="0"/>
              <a:t>; the semi colon often does a job like that of a co-ordination conjunction. (FAN BOYS)</a:t>
            </a:r>
          </a:p>
          <a:p>
            <a:pPr marL="514350" indent="-514350">
              <a:buAutoNum type="alphaLcPeriod"/>
            </a:pPr>
            <a:r>
              <a:rPr lang="en-US" sz="2600" dirty="0" smtClean="0"/>
              <a:t>The special conditions requiring a colon are absent.</a:t>
            </a:r>
          </a:p>
          <a:p>
            <a:pPr marL="514350" indent="-514350">
              <a:buNone/>
            </a:pPr>
            <a:r>
              <a:rPr lang="en-US" sz="2600" dirty="0" smtClean="0"/>
              <a:t>Example: We want peach; we don’t want war.</a:t>
            </a:r>
          </a:p>
          <a:p>
            <a:pPr marL="514350" indent="-514350">
              <a:buNone/>
            </a:pPr>
            <a:r>
              <a:rPr lang="en-US" sz="2600" dirty="0" smtClean="0"/>
              <a:t>No need of a conjunction or a full stop.</a:t>
            </a:r>
          </a:p>
        </p:txBody>
      </p:sp>
    </p:spTree>
  </p:cSld>
  <p:clrMapOvr>
    <a:masterClrMapping/>
  </p:clrMapOvr>
  <p:transition>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Cont…				Pauses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a:buNone/>
            </a:pPr>
            <a:r>
              <a:rPr lang="en-US" sz="2600" dirty="0" smtClean="0"/>
              <a:t>I’ve lost my luggage and I don’t know what to do.</a:t>
            </a:r>
          </a:p>
          <a:p>
            <a:pPr>
              <a:buNone/>
            </a:pPr>
            <a:r>
              <a:rPr lang="en-US" sz="2600" dirty="0" smtClean="0"/>
              <a:t>I’ve lost my luggage; I don’t know what to do.</a:t>
            </a:r>
          </a:p>
          <a:p>
            <a:pPr>
              <a:buNone/>
            </a:pPr>
            <a:r>
              <a:rPr lang="en-US" sz="2600" dirty="0" smtClean="0"/>
              <a:t>I felt really ill yesterday, but I feel better today.</a:t>
            </a:r>
          </a:p>
          <a:p>
            <a:pPr>
              <a:buNone/>
            </a:pPr>
            <a:r>
              <a:rPr lang="en-US" sz="2600" dirty="0" smtClean="0"/>
              <a:t>I felt really ill yesterday; I feel better today.</a:t>
            </a:r>
          </a:p>
          <a:p>
            <a:pPr>
              <a:buNone/>
            </a:pPr>
            <a:endParaRPr lang="en-US" sz="2600" dirty="0" smtClean="0"/>
          </a:p>
          <a:p>
            <a:pPr>
              <a:buNone/>
            </a:pPr>
            <a:r>
              <a:rPr lang="en-US" sz="2600" dirty="0" smtClean="0"/>
              <a:t>In other cases, a semicolon indicates a balance or contrast between the two clauses, or a progress from one statement to the next:</a:t>
            </a:r>
          </a:p>
          <a:p>
            <a:pPr>
              <a:buNone/>
            </a:pPr>
            <a:r>
              <a:rPr lang="en-US" sz="2600" dirty="0" smtClean="0"/>
              <a:t>Don’t force children to study; you must be patient with them.</a:t>
            </a:r>
          </a:p>
          <a:p>
            <a:pPr>
              <a:buNone/>
            </a:pPr>
            <a:r>
              <a:rPr lang="en-US" sz="2600" dirty="0" smtClean="0"/>
              <a:t>To assign blame to others is easy enough; to accept it yourself is harder.</a:t>
            </a:r>
          </a:p>
          <a:p>
            <a:pPr>
              <a:buNone/>
            </a:pPr>
            <a:r>
              <a:rPr lang="en-US" sz="2600" dirty="0" smtClean="0"/>
              <a:t>Take time to decide; you can answer me tomorrow. </a:t>
            </a:r>
          </a:p>
        </p:txBody>
      </p:sp>
    </p:spTree>
  </p:cSld>
  <p:clrMapOvr>
    <a:masterClrMapping/>
  </p:clrMapOvr>
  <p:transition>
    <p:wheel spokes="3"/>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b="1" dirty="0" smtClean="0"/>
              <a:t>Cont…</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a:buNone/>
            </a:pPr>
            <a:r>
              <a:rPr lang="en-US" sz="2600" dirty="0" smtClean="0"/>
              <a:t>I didn’t realize he was sick; I thought he was just asleep.</a:t>
            </a:r>
          </a:p>
          <a:p>
            <a:pPr>
              <a:buNone/>
            </a:pPr>
            <a:r>
              <a:rPr lang="en-US" sz="2600" dirty="0" smtClean="0"/>
              <a:t>Sometimes we don’t like facing the truth; we believe what suits us.</a:t>
            </a:r>
          </a:p>
          <a:p>
            <a:pPr>
              <a:buNone/>
            </a:pPr>
            <a:r>
              <a:rPr lang="en-US" sz="2600" dirty="0" smtClean="0"/>
              <a:t>It wasn’t the steering that failed; it was the brakes.</a:t>
            </a:r>
          </a:p>
          <a:p>
            <a:pPr>
              <a:buNone/>
            </a:pPr>
            <a:r>
              <a:rPr lang="en-US" sz="2600" dirty="0" smtClean="0"/>
              <a:t>Don’t try starving yourself; reduce food intake gradually.</a:t>
            </a:r>
          </a:p>
          <a:p>
            <a:pPr>
              <a:buNone/>
            </a:pPr>
            <a:r>
              <a:rPr lang="en-US" sz="2600" dirty="0" smtClean="0"/>
              <a:t>I hadn’t done the work; I hadn’t even begun it.</a:t>
            </a:r>
          </a:p>
          <a:p>
            <a:pPr>
              <a:buNone/>
            </a:pPr>
            <a:endParaRPr lang="en-US" sz="2600" dirty="0" smtClean="0"/>
          </a:p>
          <a:p>
            <a:pPr>
              <a:buNone/>
            </a:pPr>
            <a:r>
              <a:rPr lang="en-US" sz="2600" dirty="0" smtClean="0"/>
              <a:t>The semicolon may also separate main clauses in a compound sentence when a conjunctive adverb/ transition introduces the second clause.</a:t>
            </a:r>
          </a:p>
          <a:p>
            <a:pPr>
              <a:buNone/>
            </a:pPr>
            <a:r>
              <a:rPr lang="en-US" sz="2600" dirty="0" smtClean="0"/>
              <a:t>He ran very fast; finally, he got the bus.</a:t>
            </a:r>
          </a:p>
          <a:p>
            <a:pPr>
              <a:buNone/>
            </a:pPr>
            <a:r>
              <a:rPr lang="en-US" sz="2600" dirty="0" smtClean="0"/>
              <a:t>I studied very hard; however, I could not the desired result.</a:t>
            </a:r>
          </a:p>
        </p:txBody>
      </p:sp>
    </p:spTree>
  </p:cSld>
  <p:clrMapOvr>
    <a:masterClrMapping/>
  </p:clrMapOvr>
  <p:transition>
    <p:pull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b="1" dirty="0" smtClean="0"/>
              <a:t>Cont…</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a:buNone/>
            </a:pPr>
            <a:r>
              <a:rPr lang="en-US" sz="2600" dirty="0" smtClean="0"/>
              <a:t>He works in many places; for example, he works in a bank during the morning.</a:t>
            </a:r>
          </a:p>
          <a:p>
            <a:pPr>
              <a:buNone/>
            </a:pPr>
            <a:endParaRPr lang="en-US" sz="2600" dirty="0" smtClean="0"/>
          </a:p>
          <a:p>
            <a:pPr>
              <a:buNone/>
            </a:pPr>
            <a:r>
              <a:rPr lang="en-US" sz="2600" dirty="0" smtClean="0"/>
              <a:t>2. </a:t>
            </a:r>
            <a:r>
              <a:rPr lang="en-US" sz="2600" b="1" u="sng" dirty="0" smtClean="0"/>
              <a:t>The colon(:):</a:t>
            </a:r>
            <a:r>
              <a:rPr lang="en-US" sz="2600" dirty="0" smtClean="0"/>
              <a:t>those two little dots are known as colon meaning “as follow”.</a:t>
            </a:r>
          </a:p>
          <a:p>
            <a:pPr>
              <a:buNone/>
            </a:pPr>
            <a:r>
              <a:rPr lang="en-US" sz="2600" dirty="0" smtClean="0"/>
              <a:t>Here are the common places where colon appears.</a:t>
            </a:r>
          </a:p>
          <a:p>
            <a:pPr>
              <a:buNone/>
            </a:pPr>
            <a:r>
              <a:rPr lang="en-US" sz="2600" dirty="0" smtClean="0"/>
              <a:t>a. </a:t>
            </a:r>
            <a:r>
              <a:rPr lang="en-US" sz="2600" b="1" u="sng" dirty="0" smtClean="0"/>
              <a:t>Syntactical-deductive: </a:t>
            </a:r>
            <a:r>
              <a:rPr lang="en-US" sz="2600" dirty="0" smtClean="0"/>
              <a:t>introduces the logical consequence, or effect of a fact stated earlier.</a:t>
            </a:r>
          </a:p>
          <a:p>
            <a:pPr>
              <a:buNone/>
            </a:pPr>
            <a:r>
              <a:rPr lang="en-US" sz="2600" dirty="0" smtClean="0"/>
              <a:t>Examples: There was only one solution: to terminate him.</a:t>
            </a:r>
          </a:p>
          <a:p>
            <a:pPr>
              <a:buNone/>
            </a:pPr>
            <a:r>
              <a:rPr lang="en-US" sz="2600" dirty="0" smtClean="0"/>
              <a:t>Good governance is still a problem in Afghanistan: corruption is causing this.</a:t>
            </a:r>
          </a:p>
          <a:p>
            <a:pPr>
              <a:buNone/>
            </a:pPr>
            <a:r>
              <a:rPr lang="en-US" sz="2600" dirty="0" smtClean="0"/>
              <a:t>He was very sick: he was at the hospital all the month.</a:t>
            </a:r>
          </a:p>
          <a:p>
            <a:pPr>
              <a:buNone/>
            </a:pPr>
            <a:endParaRPr lang="en-US" sz="2600" dirty="0"/>
          </a:p>
        </p:txBody>
      </p:sp>
    </p:spTree>
  </p:cSld>
  <p:clrMapOvr>
    <a:masterClrMapping/>
  </p:clrMapOvr>
  <p:transition>
    <p:wheel spokes="2"/>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b="1" dirty="0" smtClean="0"/>
              <a:t>Cont…</a:t>
            </a:r>
            <a:endParaRPr lang="en-US" b="1" dirty="0"/>
          </a:p>
        </p:txBody>
      </p:sp>
      <p:sp>
        <p:nvSpPr>
          <p:cNvPr id="3" name="Content Placeholder 2"/>
          <p:cNvSpPr>
            <a:spLocks noGrp="1"/>
          </p:cNvSpPr>
          <p:nvPr>
            <p:ph idx="1"/>
          </p:nvPr>
        </p:nvSpPr>
        <p:spPr>
          <a:xfrm>
            <a:off x="228600" y="914400"/>
            <a:ext cx="8686800" cy="5791200"/>
          </a:xfrm>
        </p:spPr>
        <p:txBody>
          <a:bodyPr>
            <a:normAutofit/>
          </a:bodyPr>
          <a:lstStyle/>
          <a:p>
            <a:pPr>
              <a:buNone/>
            </a:pPr>
            <a:r>
              <a:rPr lang="en-US" sz="2600" dirty="0" smtClean="0"/>
              <a:t>The reason of his being uncooperative attitude is obvious: he’s jealous of you.</a:t>
            </a:r>
          </a:p>
          <a:p>
            <a:pPr>
              <a:buNone/>
            </a:pPr>
            <a:endParaRPr lang="en-US" sz="2600" dirty="0" smtClean="0"/>
          </a:p>
          <a:p>
            <a:pPr marL="514350" indent="-514350">
              <a:buAutoNum type="alphaLcPeriod" startAt="2"/>
            </a:pPr>
            <a:r>
              <a:rPr lang="en-US" sz="2600" b="1" u="sng" dirty="0" smtClean="0"/>
              <a:t>Syntactical-descriptive: </a:t>
            </a:r>
            <a:r>
              <a:rPr lang="en-US" sz="2600" dirty="0" smtClean="0"/>
              <a:t>introduces a description- in particular, makes explicit  the elements of a set. </a:t>
            </a:r>
          </a:p>
          <a:p>
            <a:pPr marL="514350" indent="-514350">
              <a:buNone/>
            </a:pPr>
            <a:r>
              <a:rPr lang="en-US" sz="2600" dirty="0" smtClean="0"/>
              <a:t>Examples: </a:t>
            </a:r>
          </a:p>
          <a:p>
            <a:pPr marL="514350" indent="-514350">
              <a:buNone/>
            </a:pPr>
            <a:r>
              <a:rPr lang="en-US" sz="2600" dirty="0" smtClean="0"/>
              <a:t>I have three brothers: </a:t>
            </a:r>
            <a:r>
              <a:rPr lang="en-US" sz="2600" dirty="0" err="1" smtClean="0"/>
              <a:t>Rehman</a:t>
            </a:r>
            <a:r>
              <a:rPr lang="en-US" sz="2600" dirty="0" smtClean="0"/>
              <a:t>, </a:t>
            </a:r>
            <a:r>
              <a:rPr lang="en-US" sz="2600" dirty="0" err="1" smtClean="0"/>
              <a:t>Usman</a:t>
            </a:r>
            <a:r>
              <a:rPr lang="en-US" sz="2600" dirty="0" smtClean="0"/>
              <a:t> and </a:t>
            </a:r>
            <a:r>
              <a:rPr lang="en-US" sz="2600" dirty="0" err="1" smtClean="0"/>
              <a:t>Fahim</a:t>
            </a:r>
            <a:r>
              <a:rPr lang="en-US" sz="2600" dirty="0" smtClean="0"/>
              <a:t>.</a:t>
            </a:r>
          </a:p>
          <a:p>
            <a:pPr marL="514350" indent="-514350">
              <a:buNone/>
            </a:pPr>
            <a:r>
              <a:rPr lang="en-US" sz="2600" dirty="0" smtClean="0"/>
              <a:t>A class is usually engaged by two parties: teacher and students.</a:t>
            </a:r>
          </a:p>
          <a:p>
            <a:pPr marL="514350" indent="-514350">
              <a:buNone/>
            </a:pPr>
            <a:r>
              <a:rPr lang="en-US" sz="2600" dirty="0" smtClean="0"/>
              <a:t>I’ll tell you what is important in dealing with people: sincerity, honesty and determination.</a:t>
            </a:r>
          </a:p>
          <a:p>
            <a:pPr marL="514350" indent="-514350">
              <a:buNone/>
            </a:pPr>
            <a:r>
              <a:rPr lang="en-US" sz="2600" dirty="0" smtClean="0"/>
              <a:t>He went to the store and bought these things: flour, sugar, butter and cream.</a:t>
            </a:r>
            <a:endParaRPr lang="en-US" sz="2600" dirty="0"/>
          </a:p>
        </p:txBody>
      </p:sp>
    </p:spTree>
  </p:cSld>
  <p:clrMapOvr>
    <a:masterClrMapping/>
  </p:clrMapOvr>
  <p:transition>
    <p:strip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pPr algn="l"/>
            <a:r>
              <a:rPr lang="en-US" b="1" dirty="0" smtClean="0"/>
              <a:t>Cont…</a:t>
            </a:r>
            <a:endParaRPr lang="en-US" b="1" dirty="0"/>
          </a:p>
        </p:txBody>
      </p:sp>
      <p:sp>
        <p:nvSpPr>
          <p:cNvPr id="3" name="Content Placeholder 2"/>
          <p:cNvSpPr>
            <a:spLocks noGrp="1"/>
          </p:cNvSpPr>
          <p:nvPr>
            <p:ph idx="1"/>
          </p:nvPr>
        </p:nvSpPr>
        <p:spPr>
          <a:xfrm>
            <a:off x="152400" y="685800"/>
            <a:ext cx="8839200" cy="6019800"/>
          </a:xfrm>
        </p:spPr>
        <p:txBody>
          <a:bodyPr>
            <a:normAutofit/>
          </a:bodyPr>
          <a:lstStyle/>
          <a:p>
            <a:pPr marL="514350" indent="-514350">
              <a:buAutoNum type="alphaLcPeriod" startAt="3"/>
            </a:pPr>
            <a:r>
              <a:rPr lang="en-US" sz="2600" b="1" u="sng" dirty="0" smtClean="0"/>
              <a:t>Segmental: </a:t>
            </a:r>
            <a:r>
              <a:rPr lang="en-US" sz="2600" dirty="0" smtClean="0"/>
              <a:t>It is commonly used to introduce speech in a dialogue (such as a script).</a:t>
            </a:r>
          </a:p>
          <a:p>
            <a:pPr marL="514350" indent="-514350">
              <a:buNone/>
            </a:pPr>
            <a:endParaRPr lang="en-US" sz="2600" dirty="0" smtClean="0"/>
          </a:p>
          <a:p>
            <a:pPr marL="514350" indent="-514350">
              <a:buNone/>
            </a:pPr>
            <a:r>
              <a:rPr lang="en-US" sz="2600" dirty="0" smtClean="0"/>
              <a:t>Examples:</a:t>
            </a:r>
          </a:p>
          <a:p>
            <a:pPr marL="514350" indent="-514350">
              <a:buNone/>
            </a:pPr>
            <a:r>
              <a:rPr lang="en-US" sz="2600" dirty="0" smtClean="0"/>
              <a:t>Patient: Doctor, I feel sore throat.</a:t>
            </a:r>
          </a:p>
          <a:p>
            <a:pPr marL="514350" indent="-514350">
              <a:buNone/>
            </a:pPr>
            <a:r>
              <a:rPr lang="en-US" sz="2600" dirty="0" smtClean="0"/>
              <a:t>Doctor: You should drink tea with honey.</a:t>
            </a:r>
          </a:p>
          <a:p>
            <a:pPr marL="514350" indent="-514350">
              <a:buNone/>
            </a:pPr>
            <a:r>
              <a:rPr lang="en-US" sz="2600" dirty="0" smtClean="0"/>
              <a:t>d.	It can emphasize an appositive at the end of a sentence. </a:t>
            </a:r>
          </a:p>
          <a:p>
            <a:pPr marL="514350" indent="-514350">
              <a:buNone/>
            </a:pPr>
            <a:endParaRPr lang="en-US" sz="2600" dirty="0" smtClean="0"/>
          </a:p>
          <a:p>
            <a:pPr marL="514350" indent="-514350">
              <a:buNone/>
            </a:pPr>
            <a:r>
              <a:rPr lang="en-US" sz="2600" dirty="0" smtClean="0"/>
              <a:t>Example: There is only one word that can describe his comment: ridiculous.</a:t>
            </a:r>
          </a:p>
          <a:p>
            <a:pPr marL="514350" indent="-514350">
              <a:buNone/>
            </a:pPr>
            <a:r>
              <a:rPr lang="en-US" sz="2600" dirty="0" smtClean="0"/>
              <a:t>He always talks this way: nonsense.</a:t>
            </a:r>
          </a:p>
          <a:p>
            <a:pPr marL="514350" indent="-514350">
              <a:buNone/>
            </a:pPr>
            <a:r>
              <a:rPr lang="en-US" sz="2600" dirty="0" smtClean="0"/>
              <a:t>I have to tell you only one thing: study hard.</a:t>
            </a:r>
          </a:p>
          <a:p>
            <a:pPr marL="514350" indent="-514350">
              <a:buNone/>
            </a:pPr>
            <a:endParaRPr lang="en-US" sz="2600" dirty="0" smtClean="0"/>
          </a:p>
          <a:p>
            <a:pPr marL="514350" indent="-514350">
              <a:buNone/>
            </a:pPr>
            <a:endParaRPr lang="en-US" sz="2600" dirty="0" smtClean="0"/>
          </a:p>
          <a:p>
            <a:pPr>
              <a:buNone/>
            </a:pPr>
            <a:endParaRPr lang="en-US" sz="2600" dirty="0"/>
          </a:p>
        </p:txBody>
      </p:sp>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b="1" dirty="0" smtClean="0"/>
              <a:t>Cont…</a:t>
            </a:r>
            <a:endParaRPr lang="en-US" b="1" dirty="0"/>
          </a:p>
        </p:txBody>
      </p:sp>
      <p:sp>
        <p:nvSpPr>
          <p:cNvPr id="3" name="Content Placeholder 2"/>
          <p:cNvSpPr>
            <a:spLocks noGrp="1"/>
          </p:cNvSpPr>
          <p:nvPr>
            <p:ph idx="1"/>
          </p:nvPr>
        </p:nvSpPr>
        <p:spPr>
          <a:xfrm>
            <a:off x="152400" y="838200"/>
            <a:ext cx="8763000" cy="5867400"/>
          </a:xfrm>
        </p:spPr>
        <p:txBody>
          <a:bodyPr>
            <a:normAutofit/>
          </a:bodyPr>
          <a:lstStyle/>
          <a:p>
            <a:pPr marL="514350" indent="-514350">
              <a:buAutoNum type="alphaLcPeriod" startAt="5"/>
            </a:pPr>
            <a:r>
              <a:rPr lang="en-US" sz="2600" dirty="0" smtClean="0"/>
              <a:t>Used colon to introduce a long quote.</a:t>
            </a:r>
          </a:p>
          <a:p>
            <a:pPr marL="514350" indent="-514350">
              <a:buNone/>
            </a:pPr>
            <a:r>
              <a:rPr lang="en-US" sz="2600" dirty="0" smtClean="0"/>
              <a:t>Example: the first page of the novel reads as follows: “It was a dark and story night….”</a:t>
            </a:r>
          </a:p>
          <a:p>
            <a:pPr marL="514350" indent="-514350">
              <a:buAutoNum type="alphaLcPeriod" startAt="6"/>
            </a:pPr>
            <a:r>
              <a:rPr lang="en-US" sz="2600" dirty="0" smtClean="0"/>
              <a:t>Introduction of definitions.</a:t>
            </a:r>
          </a:p>
          <a:p>
            <a:pPr marL="514350" indent="-514350">
              <a:buNone/>
            </a:pPr>
            <a:r>
              <a:rPr lang="en-US" sz="2600" dirty="0" smtClean="0"/>
              <a:t>A: the first letter in English alphabet.</a:t>
            </a:r>
          </a:p>
          <a:p>
            <a:pPr marL="514350" indent="-514350">
              <a:buNone/>
            </a:pPr>
            <a:r>
              <a:rPr lang="en-US" sz="2600" dirty="0" smtClean="0"/>
              <a:t>Noun: is used as the name of person, place and thing.</a:t>
            </a:r>
          </a:p>
          <a:p>
            <a:pPr marL="514350" indent="-514350">
              <a:buAutoNum type="alphaLcPeriod" startAt="7"/>
            </a:pPr>
            <a:r>
              <a:rPr lang="en-US" sz="2600" dirty="0" smtClean="0"/>
              <a:t>Use colon to separate the pieces of a page specification. </a:t>
            </a:r>
          </a:p>
          <a:p>
            <a:pPr marL="514350" indent="-514350">
              <a:buNone/>
            </a:pPr>
            <a:r>
              <a:rPr lang="en-US" sz="2600" dirty="0" smtClean="0"/>
              <a:t>Chapter 8: section 7</a:t>
            </a:r>
          </a:p>
          <a:p>
            <a:pPr marL="514350" indent="-514350">
              <a:buNone/>
            </a:pPr>
            <a:r>
              <a:rPr lang="en-US" sz="2600" dirty="0" smtClean="0"/>
              <a:t>h.	To separate numbers in ration.</a:t>
            </a:r>
          </a:p>
          <a:p>
            <a:pPr marL="514350" indent="-514350">
              <a:buNone/>
            </a:pPr>
            <a:r>
              <a:rPr lang="en-US" sz="2600" dirty="0" smtClean="0"/>
              <a:t>Combine the three materials in a 5:3:2 ration.</a:t>
            </a:r>
          </a:p>
          <a:p>
            <a:pPr marL="571500" indent="-571500">
              <a:buAutoNum type="romanLcPeriod"/>
            </a:pPr>
            <a:r>
              <a:rPr lang="en-US" sz="2600" dirty="0" smtClean="0"/>
              <a:t>To separate elements in written time.</a:t>
            </a:r>
          </a:p>
          <a:p>
            <a:pPr marL="571500" indent="-571500">
              <a:buNone/>
            </a:pPr>
            <a:r>
              <a:rPr lang="en-US" sz="2600" dirty="0" smtClean="0"/>
              <a:t>The match will start at 3:50 pm Afghanistan Standard Time.</a:t>
            </a:r>
          </a:p>
          <a:p>
            <a:pPr marL="514350" indent="-514350">
              <a:buNone/>
            </a:pPr>
            <a:endParaRPr lang="en-US" sz="2600" dirty="0"/>
          </a:p>
        </p:txBody>
      </p:sp>
    </p:spTree>
  </p:cSld>
  <p:clrMapOvr>
    <a:masterClrMapping/>
  </p:clrMapOvr>
  <p:transition>
    <p:plu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b="1" dirty="0" smtClean="0"/>
              <a:t>CONT…</a:t>
            </a:r>
            <a:endParaRPr lang="en-US" b="1" dirty="0"/>
          </a:p>
        </p:txBody>
      </p:sp>
      <p:sp>
        <p:nvSpPr>
          <p:cNvPr id="3" name="Content Placeholder 2"/>
          <p:cNvSpPr>
            <a:spLocks noGrp="1"/>
          </p:cNvSpPr>
          <p:nvPr>
            <p:ph idx="1"/>
          </p:nvPr>
        </p:nvSpPr>
        <p:spPr>
          <a:xfrm>
            <a:off x="228600" y="762000"/>
            <a:ext cx="8686800" cy="5867400"/>
          </a:xfrm>
        </p:spPr>
        <p:txBody>
          <a:bodyPr>
            <a:normAutofit/>
          </a:bodyPr>
          <a:lstStyle/>
          <a:p>
            <a:pPr>
              <a:buNone/>
            </a:pPr>
            <a:r>
              <a:rPr lang="en-US" sz="2600" dirty="0" smtClean="0"/>
              <a:t>J.	To separate titles and sub-titles of a book, movie, play etc.</a:t>
            </a:r>
          </a:p>
          <a:p>
            <a:pPr>
              <a:buNone/>
            </a:pPr>
            <a:r>
              <a:rPr lang="en-US" sz="2600" dirty="0" smtClean="0"/>
              <a:t>I just watched a movie called My name is Khan: I am not a Terrorist.</a:t>
            </a:r>
          </a:p>
          <a:p>
            <a:pPr>
              <a:buNone/>
            </a:pPr>
            <a:r>
              <a:rPr lang="en-US" sz="2600" dirty="0" smtClean="0"/>
              <a:t>He bought a book named Focus on Grammar: A comprehensive Course in English Grammar for Intermediate and Advanced Learners.</a:t>
            </a:r>
          </a:p>
          <a:p>
            <a:pPr marL="514350" indent="-514350">
              <a:buAutoNum type="alphaUcPeriod" startAt="11"/>
            </a:pPr>
            <a:r>
              <a:rPr lang="en-US" sz="2600" dirty="0" smtClean="0"/>
              <a:t>After the salutation in a formal letter.</a:t>
            </a:r>
          </a:p>
          <a:p>
            <a:pPr marL="514350" indent="-514350">
              <a:buNone/>
            </a:pPr>
            <a:r>
              <a:rPr lang="en-US" sz="2600" dirty="0" smtClean="0"/>
              <a:t>Dear Mr. Stanekzai:</a:t>
            </a:r>
          </a:p>
          <a:p>
            <a:pPr marL="514350" indent="-514350">
              <a:buNone/>
            </a:pPr>
            <a:endParaRPr lang="en-US" sz="2600" dirty="0"/>
          </a:p>
        </p:txBody>
      </p:sp>
    </p:spTree>
  </p:cSld>
  <p:clrMapOvr>
    <a:masterClrMapping/>
  </p:clrMapOvr>
  <p:transition>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666</TotalTime>
  <Words>1929</Words>
  <Application>Microsoft Office PowerPoint</Application>
  <PresentationFormat>On-screen Show (4:3)</PresentationFormat>
  <Paragraphs>254</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In the Name of the Sustainer of the World</vt:lpstr>
      <vt:lpstr>Slide 2</vt:lpstr>
      <vt:lpstr>Slide 3</vt:lpstr>
      <vt:lpstr>Slide 4</vt:lpstr>
      <vt:lpstr>Slide 5</vt:lpstr>
      <vt:lpstr>1. Stops (The full stop, the question mark and the exclamation mark)</vt:lpstr>
      <vt:lpstr>Cont…</vt:lpstr>
      <vt:lpstr>Cont…</vt:lpstr>
      <vt:lpstr>Cont…</vt:lpstr>
      <vt:lpstr>CONT…    STOPS</vt:lpstr>
      <vt:lpstr>CONT…</vt:lpstr>
      <vt:lpstr>Cont…</vt:lpstr>
      <vt:lpstr>CONT…</vt:lpstr>
      <vt:lpstr>CONT…                STOPS</vt:lpstr>
      <vt:lpstr>Cont…</vt:lpstr>
      <vt:lpstr>Cont…</vt:lpstr>
      <vt:lpstr>2. PAUSES: SEMICOLON, COLON, COMMA</vt:lpstr>
      <vt:lpstr>Cont…    Pauses</vt:lpstr>
      <vt:lpstr>Cont…</vt:lpstr>
      <vt:lpstr>Cont…</vt:lpstr>
      <vt:lpstr>Cont…</vt:lpstr>
      <vt:lpstr>Cont…</vt:lpstr>
      <vt:lpstr>Cont…</vt:lpstr>
      <vt:lpstr>CONT…</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haroon sirat</cp:lastModifiedBy>
  <cp:revision>52</cp:revision>
  <dcterms:created xsi:type="dcterms:W3CDTF">2010-05-18T11:50:59Z</dcterms:created>
  <dcterms:modified xsi:type="dcterms:W3CDTF">2010-11-21T14:28:47Z</dcterms:modified>
</cp:coreProperties>
</file>